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 id="2147483664" r:id="rId7"/>
    <p:sldMasterId id="2147483665" r:id="rId8"/>
    <p:sldMasterId id="2147483666" r:id="rId9"/>
    <p:sldMasterId id="2147483667" r:id="rId10"/>
    <p:sldMasterId id="2147483668" r:id="rId11"/>
    <p:sldMasterId id="2147483669" r:id="rId12"/>
    <p:sldMasterId id="2147483670" r:id="rId13"/>
    <p:sldMasterId id="2147483671" r:id="rId14"/>
    <p:sldMasterId id="2147483672" r:id="rId15"/>
    <p:sldMasterId id="2147483673" r:id="rId16"/>
    <p:sldMasterId id="2147483674"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Lst>
  <p:sldSz cy="6858000" cx="9144000"/>
  <p:notesSz cx="6858000" cy="9144000"/>
  <p:embeddedFontLst>
    <p:embeddedFont>
      <p:font typeface="Garamond"/>
      <p:regular r:id="rId117"/>
      <p:bold r:id="rId118"/>
      <p:italic r:id="rId119"/>
      <p:boldItalic r:id="rId120"/>
    </p:embeddedFont>
    <p:embeddedFont>
      <p:font typeface="Arial Narrow"/>
      <p:regular r:id="rId121"/>
      <p:bold r:id="rId122"/>
      <p:italic r:id="rId123"/>
      <p:boldItalic r:id="rId124"/>
    </p:embeddedFont>
    <p:embeddedFont>
      <p:font typeface="Libre Baskerville"/>
      <p:regular r:id="rId125"/>
      <p:bold r:id="rId126"/>
      <p:italic r:id="rId127"/>
    </p:embeddedFont>
    <p:embeddedFont>
      <p:font typeface="Quintessential"/>
      <p:regular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673DD3-2A53-4B99-A68E-86C22F73F30E}">
  <a:tblStyle styleId="{90673DD3-2A53-4B99-A68E-86C22F73F30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2.xml"/><Relationship Id="rId42" Type="http://schemas.openxmlformats.org/officeDocument/2006/relationships/slide" Target="slides/slide24.xml"/><Relationship Id="rId41" Type="http://schemas.openxmlformats.org/officeDocument/2006/relationships/slide" Target="slides/slide23.xml"/><Relationship Id="rId44" Type="http://schemas.openxmlformats.org/officeDocument/2006/relationships/slide" Target="slides/slide26.xml"/><Relationship Id="rId43" Type="http://schemas.openxmlformats.org/officeDocument/2006/relationships/slide" Target="slides/slide25.xml"/><Relationship Id="rId46" Type="http://schemas.openxmlformats.org/officeDocument/2006/relationships/slide" Target="slides/slide28.xml"/><Relationship Id="rId45" Type="http://schemas.openxmlformats.org/officeDocument/2006/relationships/slide" Target="slides/slide27.xml"/><Relationship Id="rId107" Type="http://schemas.openxmlformats.org/officeDocument/2006/relationships/slide" Target="slides/slide89.xml"/><Relationship Id="rId106" Type="http://schemas.openxmlformats.org/officeDocument/2006/relationships/slide" Target="slides/slide88.xml"/><Relationship Id="rId105" Type="http://schemas.openxmlformats.org/officeDocument/2006/relationships/slide" Target="slides/slide87.xml"/><Relationship Id="rId104" Type="http://schemas.openxmlformats.org/officeDocument/2006/relationships/slide" Target="slides/slide86.xml"/><Relationship Id="rId109" Type="http://schemas.openxmlformats.org/officeDocument/2006/relationships/slide" Target="slides/slide91.xml"/><Relationship Id="rId108" Type="http://schemas.openxmlformats.org/officeDocument/2006/relationships/slide" Target="slides/slide90.xml"/><Relationship Id="rId48" Type="http://schemas.openxmlformats.org/officeDocument/2006/relationships/slide" Target="slides/slide30.xml"/><Relationship Id="rId47" Type="http://schemas.openxmlformats.org/officeDocument/2006/relationships/slide" Target="slides/slide29.xml"/><Relationship Id="rId49" Type="http://schemas.openxmlformats.org/officeDocument/2006/relationships/slide" Target="slides/slide31.xml"/><Relationship Id="rId103" Type="http://schemas.openxmlformats.org/officeDocument/2006/relationships/slide" Target="slides/slide85.xml"/><Relationship Id="rId102" Type="http://schemas.openxmlformats.org/officeDocument/2006/relationships/slide" Target="slides/slide84.xml"/><Relationship Id="rId101" Type="http://schemas.openxmlformats.org/officeDocument/2006/relationships/slide" Target="slides/slide83.xml"/><Relationship Id="rId100" Type="http://schemas.openxmlformats.org/officeDocument/2006/relationships/slide" Target="slides/slide82.xml"/><Relationship Id="rId31" Type="http://schemas.openxmlformats.org/officeDocument/2006/relationships/slide" Target="slides/slide13.xml"/><Relationship Id="rId30" Type="http://schemas.openxmlformats.org/officeDocument/2006/relationships/slide" Target="slides/slide12.xml"/><Relationship Id="rId33" Type="http://schemas.openxmlformats.org/officeDocument/2006/relationships/slide" Target="slides/slide15.xml"/><Relationship Id="rId32" Type="http://schemas.openxmlformats.org/officeDocument/2006/relationships/slide" Target="slides/slide14.xml"/><Relationship Id="rId35" Type="http://schemas.openxmlformats.org/officeDocument/2006/relationships/slide" Target="slides/slide17.xml"/><Relationship Id="rId34" Type="http://schemas.openxmlformats.org/officeDocument/2006/relationships/slide" Target="slides/slide16.xml"/><Relationship Id="rId37" Type="http://schemas.openxmlformats.org/officeDocument/2006/relationships/slide" Target="slides/slide19.xml"/><Relationship Id="rId36" Type="http://schemas.openxmlformats.org/officeDocument/2006/relationships/slide" Target="slides/slide18.xml"/><Relationship Id="rId39" Type="http://schemas.openxmlformats.org/officeDocument/2006/relationships/slide" Target="slides/slide21.xml"/><Relationship Id="rId38" Type="http://schemas.openxmlformats.org/officeDocument/2006/relationships/slide" Target="slides/slide20.xml"/><Relationship Id="rId20" Type="http://schemas.openxmlformats.org/officeDocument/2006/relationships/slide" Target="slides/slide2.xml"/><Relationship Id="rId22" Type="http://schemas.openxmlformats.org/officeDocument/2006/relationships/slide" Target="slides/slide4.xml"/><Relationship Id="rId21" Type="http://schemas.openxmlformats.org/officeDocument/2006/relationships/slide" Target="slides/slide3.xml"/><Relationship Id="rId24" Type="http://schemas.openxmlformats.org/officeDocument/2006/relationships/slide" Target="slides/slide6.xml"/><Relationship Id="rId23" Type="http://schemas.openxmlformats.org/officeDocument/2006/relationships/slide" Target="slides/slide5.xml"/><Relationship Id="rId128" Type="http://schemas.openxmlformats.org/officeDocument/2006/relationships/font" Target="fonts/Quintessential-regular.fntdata"/><Relationship Id="rId127" Type="http://schemas.openxmlformats.org/officeDocument/2006/relationships/font" Target="fonts/LibreBaskerville-italic.fntdata"/><Relationship Id="rId126" Type="http://schemas.openxmlformats.org/officeDocument/2006/relationships/font" Target="fonts/LibreBaskerville-bold.fntdata"/><Relationship Id="rId26" Type="http://schemas.openxmlformats.org/officeDocument/2006/relationships/slide" Target="slides/slide8.xml"/><Relationship Id="rId121" Type="http://schemas.openxmlformats.org/officeDocument/2006/relationships/font" Target="fonts/ArialNarrow-regular.fntdata"/><Relationship Id="rId25" Type="http://schemas.openxmlformats.org/officeDocument/2006/relationships/slide" Target="slides/slide7.xml"/><Relationship Id="rId120" Type="http://schemas.openxmlformats.org/officeDocument/2006/relationships/font" Target="fonts/Garamond-boldItalic.fntdata"/><Relationship Id="rId28" Type="http://schemas.openxmlformats.org/officeDocument/2006/relationships/slide" Target="slides/slide10.xml"/><Relationship Id="rId27" Type="http://schemas.openxmlformats.org/officeDocument/2006/relationships/slide" Target="slides/slide9.xml"/><Relationship Id="rId125" Type="http://schemas.openxmlformats.org/officeDocument/2006/relationships/font" Target="fonts/LibreBaskerville-regular.fntdata"/><Relationship Id="rId29" Type="http://schemas.openxmlformats.org/officeDocument/2006/relationships/slide" Target="slides/slide11.xml"/><Relationship Id="rId124" Type="http://schemas.openxmlformats.org/officeDocument/2006/relationships/font" Target="fonts/ArialNarrow-boldItalic.fntdata"/><Relationship Id="rId123" Type="http://schemas.openxmlformats.org/officeDocument/2006/relationships/font" Target="fonts/ArialNarrow-italic.fntdata"/><Relationship Id="rId122" Type="http://schemas.openxmlformats.org/officeDocument/2006/relationships/font" Target="fonts/ArialNarrow-bold.fntdata"/><Relationship Id="rId95" Type="http://schemas.openxmlformats.org/officeDocument/2006/relationships/slide" Target="slides/slide77.xml"/><Relationship Id="rId94" Type="http://schemas.openxmlformats.org/officeDocument/2006/relationships/slide" Target="slides/slide76.xml"/><Relationship Id="rId97" Type="http://schemas.openxmlformats.org/officeDocument/2006/relationships/slide" Target="slides/slide79.xml"/><Relationship Id="rId96" Type="http://schemas.openxmlformats.org/officeDocument/2006/relationships/slide" Target="slides/slide78.xml"/><Relationship Id="rId11" Type="http://schemas.openxmlformats.org/officeDocument/2006/relationships/slideMaster" Target="slideMasters/slideMaster7.xml"/><Relationship Id="rId99" Type="http://schemas.openxmlformats.org/officeDocument/2006/relationships/slide" Target="slides/slide81.xml"/><Relationship Id="rId10" Type="http://schemas.openxmlformats.org/officeDocument/2006/relationships/slideMaster" Target="slideMasters/slideMaster6.xml"/><Relationship Id="rId98" Type="http://schemas.openxmlformats.org/officeDocument/2006/relationships/slide" Target="slides/slide80.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3.xml"/><Relationship Id="rId90" Type="http://schemas.openxmlformats.org/officeDocument/2006/relationships/slide" Target="slides/slide72.xml"/><Relationship Id="rId93" Type="http://schemas.openxmlformats.org/officeDocument/2006/relationships/slide" Target="slides/slide75.xml"/><Relationship Id="rId92" Type="http://schemas.openxmlformats.org/officeDocument/2006/relationships/slide" Target="slides/slide74.xml"/><Relationship Id="rId118" Type="http://schemas.openxmlformats.org/officeDocument/2006/relationships/font" Target="fonts/Garamond-bold.fntdata"/><Relationship Id="rId117" Type="http://schemas.openxmlformats.org/officeDocument/2006/relationships/font" Target="fonts/Garamond-regular.fntdata"/><Relationship Id="rId116" Type="http://schemas.openxmlformats.org/officeDocument/2006/relationships/slide" Target="slides/slide98.xml"/><Relationship Id="rId115" Type="http://schemas.openxmlformats.org/officeDocument/2006/relationships/slide" Target="slides/slide97.xml"/><Relationship Id="rId119" Type="http://schemas.openxmlformats.org/officeDocument/2006/relationships/font" Target="fonts/Garamond-italic.fntdata"/><Relationship Id="rId15" Type="http://schemas.openxmlformats.org/officeDocument/2006/relationships/slideMaster" Target="slideMasters/slideMaster11.xml"/><Relationship Id="rId110" Type="http://schemas.openxmlformats.org/officeDocument/2006/relationships/slide" Target="slides/slide92.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 Target="slides/slide1.xml"/><Relationship Id="rId114" Type="http://schemas.openxmlformats.org/officeDocument/2006/relationships/slide" Target="slides/slide96.xml"/><Relationship Id="rId18" Type="http://schemas.openxmlformats.org/officeDocument/2006/relationships/notesMaster" Target="notesMasters/notesMaster1.xml"/><Relationship Id="rId113" Type="http://schemas.openxmlformats.org/officeDocument/2006/relationships/slide" Target="slides/slide95.xml"/><Relationship Id="rId112" Type="http://schemas.openxmlformats.org/officeDocument/2006/relationships/slide" Target="slides/slide94.xml"/><Relationship Id="rId111" Type="http://schemas.openxmlformats.org/officeDocument/2006/relationships/slide" Target="slides/slide93.xml"/><Relationship Id="rId84" Type="http://schemas.openxmlformats.org/officeDocument/2006/relationships/slide" Target="slides/slide66.xml"/><Relationship Id="rId83" Type="http://schemas.openxmlformats.org/officeDocument/2006/relationships/slide" Target="slides/slide65.xml"/><Relationship Id="rId86" Type="http://schemas.openxmlformats.org/officeDocument/2006/relationships/slide" Target="slides/slide68.xml"/><Relationship Id="rId85" Type="http://schemas.openxmlformats.org/officeDocument/2006/relationships/slide" Target="slides/slide67.xml"/><Relationship Id="rId88" Type="http://schemas.openxmlformats.org/officeDocument/2006/relationships/slide" Target="slides/slide70.xml"/><Relationship Id="rId87" Type="http://schemas.openxmlformats.org/officeDocument/2006/relationships/slide" Target="slides/slide69.xml"/><Relationship Id="rId89" Type="http://schemas.openxmlformats.org/officeDocument/2006/relationships/slide" Target="slides/slide71.xml"/><Relationship Id="rId80" Type="http://schemas.openxmlformats.org/officeDocument/2006/relationships/slide" Target="slides/slide62.xml"/><Relationship Id="rId82" Type="http://schemas.openxmlformats.org/officeDocument/2006/relationships/slide" Target="slides/slide64.xml"/><Relationship Id="rId81" Type="http://schemas.openxmlformats.org/officeDocument/2006/relationships/slide" Target="slides/slide63.xml"/><Relationship Id="rId1" Type="http://schemas.openxmlformats.org/officeDocument/2006/relationships/theme" Target="theme/theme1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5.xml"/><Relationship Id="rId72" Type="http://schemas.openxmlformats.org/officeDocument/2006/relationships/slide" Target="slides/slide54.xml"/><Relationship Id="rId75" Type="http://schemas.openxmlformats.org/officeDocument/2006/relationships/slide" Target="slides/slide57.xml"/><Relationship Id="rId74" Type="http://schemas.openxmlformats.org/officeDocument/2006/relationships/slide" Target="slides/slide56.xml"/><Relationship Id="rId77" Type="http://schemas.openxmlformats.org/officeDocument/2006/relationships/slide" Target="slides/slide59.xml"/><Relationship Id="rId76" Type="http://schemas.openxmlformats.org/officeDocument/2006/relationships/slide" Target="slides/slide58.xml"/><Relationship Id="rId79" Type="http://schemas.openxmlformats.org/officeDocument/2006/relationships/slide" Target="slides/slide61.xml"/><Relationship Id="rId78" Type="http://schemas.openxmlformats.org/officeDocument/2006/relationships/slide" Target="slides/slide60.xml"/><Relationship Id="rId71" Type="http://schemas.openxmlformats.org/officeDocument/2006/relationships/slide" Target="slides/slide53.xml"/><Relationship Id="rId70" Type="http://schemas.openxmlformats.org/officeDocument/2006/relationships/slide" Target="slides/slide52.xml"/><Relationship Id="rId62" Type="http://schemas.openxmlformats.org/officeDocument/2006/relationships/slide" Target="slides/slide44.xml"/><Relationship Id="rId61" Type="http://schemas.openxmlformats.org/officeDocument/2006/relationships/slide" Target="slides/slide43.xml"/><Relationship Id="rId64" Type="http://schemas.openxmlformats.org/officeDocument/2006/relationships/slide" Target="slides/slide46.xml"/><Relationship Id="rId63" Type="http://schemas.openxmlformats.org/officeDocument/2006/relationships/slide" Target="slides/slide45.xml"/><Relationship Id="rId66" Type="http://schemas.openxmlformats.org/officeDocument/2006/relationships/slide" Target="slides/slide48.xml"/><Relationship Id="rId65" Type="http://schemas.openxmlformats.org/officeDocument/2006/relationships/slide" Target="slides/slide47.xml"/><Relationship Id="rId68" Type="http://schemas.openxmlformats.org/officeDocument/2006/relationships/slide" Target="slides/slide50.xml"/><Relationship Id="rId67" Type="http://schemas.openxmlformats.org/officeDocument/2006/relationships/slide" Target="slides/slide49.xml"/><Relationship Id="rId60" Type="http://schemas.openxmlformats.org/officeDocument/2006/relationships/slide" Target="slides/slide42.xml"/><Relationship Id="rId69" Type="http://schemas.openxmlformats.org/officeDocument/2006/relationships/slide" Target="slides/slide51.xml"/><Relationship Id="rId51" Type="http://schemas.openxmlformats.org/officeDocument/2006/relationships/slide" Target="slides/slide33.xml"/><Relationship Id="rId50" Type="http://schemas.openxmlformats.org/officeDocument/2006/relationships/slide" Target="slides/slide32.xml"/><Relationship Id="rId53" Type="http://schemas.openxmlformats.org/officeDocument/2006/relationships/slide" Target="slides/slide35.xml"/><Relationship Id="rId52" Type="http://schemas.openxmlformats.org/officeDocument/2006/relationships/slide" Target="slides/slide34.xml"/><Relationship Id="rId55" Type="http://schemas.openxmlformats.org/officeDocument/2006/relationships/slide" Target="slides/slide37.xml"/><Relationship Id="rId54" Type="http://schemas.openxmlformats.org/officeDocument/2006/relationships/slide" Target="slides/slide36.xml"/><Relationship Id="rId57" Type="http://schemas.openxmlformats.org/officeDocument/2006/relationships/slide" Target="slides/slide39.xml"/><Relationship Id="rId56" Type="http://schemas.openxmlformats.org/officeDocument/2006/relationships/slide" Target="slides/slide38.xml"/><Relationship Id="rId59" Type="http://schemas.openxmlformats.org/officeDocument/2006/relationships/slide" Target="slides/slide41.xml"/><Relationship Id="rId58"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txBox="1"/>
          <p:nvPr>
            <p:ph idx="1" type="body"/>
          </p:nvPr>
        </p:nvSpPr>
        <p:spPr>
          <a:xfrm>
            <a:off x="974725" y="2606675"/>
            <a:ext cx="7804150" cy="24685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notes"/>
          <p:cNvSpPr txBox="1"/>
          <p:nvPr>
            <p:ph idx="1" type="body"/>
          </p:nvPr>
        </p:nvSpPr>
        <p:spPr>
          <a:xfrm>
            <a:off x="974725" y="2606675"/>
            <a:ext cx="7804150" cy="24685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0" name="Google Shape;76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4" name="Google Shape;83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txBox="1"/>
          <p:nvPr>
            <p:ph idx="1" type="body"/>
          </p:nvPr>
        </p:nvSpPr>
        <p:spPr>
          <a:xfrm>
            <a:off x="974725" y="2606675"/>
            <a:ext cx="7804150" cy="24685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8" name="Google Shape;85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txBox="1"/>
          <p:nvPr>
            <p:ph idx="1" type="body"/>
          </p:nvPr>
        </p:nvSpPr>
        <p:spPr>
          <a:xfrm>
            <a:off x="974725" y="2606675"/>
            <a:ext cx="7804150" cy="24685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0" name="Google Shape;93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4" name="Google Shape;97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3" name="Google Shape;98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3" name="Google Shape;99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0" name="Google Shape;100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4" name="Google Shape;103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3" name="Google Shape;104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9" name="Google Shape;1059;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3" name="Google Shape;107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0" name="Google Shape;108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 name="Shape 17"/>
        <p:cNvGrpSpPr/>
        <p:nvPr/>
      </p:nvGrpSpPr>
      <p:grpSpPr>
        <a:xfrm>
          <a:off x="0" y="0"/>
          <a:ext cx="0" cy="0"/>
          <a:chOff x="0" y="0"/>
          <a:chExt cx="0" cy="0"/>
        </a:xfrm>
      </p:grpSpPr>
      <p:sp>
        <p:nvSpPr>
          <p:cNvPr id="18" name="Google Shape;18;p2"/>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23" name="Shape 123"/>
        <p:cNvGrpSpPr/>
        <p:nvPr/>
      </p:nvGrpSpPr>
      <p:grpSpPr>
        <a:xfrm>
          <a:off x="0" y="0"/>
          <a:ext cx="0" cy="0"/>
          <a:chOff x="0" y="0"/>
          <a:chExt cx="0" cy="0"/>
        </a:xfrm>
      </p:grpSpPr>
      <p:sp>
        <p:nvSpPr>
          <p:cNvPr id="124" name="Google Shape;124;p19"/>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25" name="Google Shape;125;p19"/>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9"/>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9"/>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6" name="Shape 136"/>
        <p:cNvGrpSpPr/>
        <p:nvPr/>
      </p:nvGrpSpPr>
      <p:grpSpPr>
        <a:xfrm>
          <a:off x="0" y="0"/>
          <a:ext cx="0" cy="0"/>
          <a:chOff x="0" y="0"/>
          <a:chExt cx="0" cy="0"/>
        </a:xfrm>
      </p:grpSpPr>
      <p:sp>
        <p:nvSpPr>
          <p:cNvPr id="137" name="Google Shape;137;p21"/>
          <p:cNvSpPr txBox="1"/>
          <p:nvPr>
            <p:ph type="title"/>
          </p:nvPr>
        </p:nvSpPr>
        <p:spPr>
          <a:xfrm>
            <a:off x="342900" y="594359"/>
            <a:ext cx="24003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38" name="Google Shape;138;p21"/>
          <p:cNvSpPr txBox="1"/>
          <p:nvPr>
            <p:ph idx="1" type="body"/>
          </p:nvPr>
        </p:nvSpPr>
        <p:spPr>
          <a:xfrm>
            <a:off x="3460237" y="731520"/>
            <a:ext cx="5009393"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9" name="Google Shape;139;p21"/>
          <p:cNvSpPr txBox="1"/>
          <p:nvPr>
            <p:ph idx="2" type="body"/>
          </p:nvPr>
        </p:nvSpPr>
        <p:spPr>
          <a:xfrm>
            <a:off x="342900" y="2926080"/>
            <a:ext cx="24003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0" name="Google Shape;140;p21"/>
          <p:cNvSpPr txBox="1"/>
          <p:nvPr>
            <p:ph idx="10" type="dt"/>
          </p:nvPr>
        </p:nvSpPr>
        <p:spPr>
          <a:xfrm>
            <a:off x="349250" y="6459537"/>
            <a:ext cx="196373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1"/>
          <p:cNvSpPr txBox="1"/>
          <p:nvPr>
            <p:ph idx="11" type="ftr"/>
          </p:nvPr>
        </p:nvSpPr>
        <p:spPr>
          <a:xfrm>
            <a:off x="3600450" y="6459537"/>
            <a:ext cx="34861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1"/>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1" name="Shape 151"/>
        <p:cNvGrpSpPr/>
        <p:nvPr/>
      </p:nvGrpSpPr>
      <p:grpSpPr>
        <a:xfrm>
          <a:off x="0" y="0"/>
          <a:ext cx="0" cy="0"/>
          <a:chOff x="0" y="0"/>
          <a:chExt cx="0" cy="0"/>
        </a:xfrm>
      </p:grpSpPr>
      <p:sp>
        <p:nvSpPr>
          <p:cNvPr id="152" name="Google Shape;152;p23"/>
          <p:cNvSpPr txBox="1"/>
          <p:nvPr>
            <p:ph type="title"/>
          </p:nvPr>
        </p:nvSpPr>
        <p:spPr>
          <a:xfrm>
            <a:off x="822960" y="5074920"/>
            <a:ext cx="7589520"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pic>
        <p:nvPicPr>
          <p:cNvPr id="153" name="Google Shape;153;p23"/>
          <p:cNvPicPr preferRelativeResize="0"/>
          <p:nvPr>
            <p:ph idx="2" type="pic"/>
          </p:nvPr>
        </p:nvPicPr>
        <p:blipFill/>
        <p:spPr>
          <a:xfrm>
            <a:off x="12" y="0"/>
            <a:ext cx="9143989" cy="4915076"/>
          </a:xfrm>
          <a:prstGeom prst="rect">
            <a:avLst/>
          </a:prstGeom>
          <a:blipFill rotWithShape="1">
            <a:blip r:embed="rId2">
              <a:alphaModFix/>
            </a:blip>
            <a:stretch>
              <a:fillRect b="0" l="0" r="0" t="0"/>
            </a:stretch>
          </a:blipFill>
          <a:ln>
            <a:noFill/>
          </a:ln>
        </p:spPr>
      </p:pic>
      <p:sp>
        <p:nvSpPr>
          <p:cNvPr id="154" name="Google Shape;154;p23"/>
          <p:cNvSpPr txBox="1"/>
          <p:nvPr>
            <p:ph idx="1" type="body"/>
          </p:nvPr>
        </p:nvSpPr>
        <p:spPr>
          <a:xfrm>
            <a:off x="822959" y="5907024"/>
            <a:ext cx="7589520"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55" name="Google Shape;155;p23"/>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3"/>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3"/>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64" name="Shape 164"/>
        <p:cNvGrpSpPr/>
        <p:nvPr/>
      </p:nvGrpSpPr>
      <p:grpSpPr>
        <a:xfrm>
          <a:off x="0" y="0"/>
          <a:ext cx="0" cy="0"/>
          <a:chOff x="0" y="0"/>
          <a:chExt cx="0" cy="0"/>
        </a:xfrm>
      </p:grpSpPr>
      <p:sp>
        <p:nvSpPr>
          <p:cNvPr id="165" name="Google Shape;165;p2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66" name="Google Shape;166;p25"/>
          <p:cNvSpPr txBox="1"/>
          <p:nvPr>
            <p:ph idx="1" type="body"/>
          </p:nvPr>
        </p:nvSpPr>
        <p:spPr>
          <a:xfrm rot="5400000">
            <a:off x="2582863" y="85724"/>
            <a:ext cx="4022725" cy="75438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7" name="Google Shape;167;p25"/>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5"/>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5"/>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sp>
        <p:nvSpPr>
          <p:cNvPr id="179" name="Google Shape;179;p27"/>
          <p:cNvSpPr txBox="1"/>
          <p:nvPr>
            <p:ph type="title"/>
          </p:nvPr>
        </p:nvSpPr>
        <p:spPr>
          <a:xfrm rot="5400000">
            <a:off x="4650802" y="2307652"/>
            <a:ext cx="5757421" cy="1971675"/>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80" name="Google Shape;180;p27"/>
          <p:cNvSpPr txBox="1"/>
          <p:nvPr>
            <p:ph idx="1" type="body"/>
          </p:nvPr>
        </p:nvSpPr>
        <p:spPr>
          <a:xfrm rot="5400000">
            <a:off x="650302" y="393126"/>
            <a:ext cx="5757420" cy="5800725"/>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1" name="Google Shape;181;p27"/>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7"/>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7"/>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21" name="Shape 21"/>
        <p:cNvGrpSpPr/>
        <p:nvPr/>
      </p:nvGrpSpPr>
      <p:grpSpPr>
        <a:xfrm>
          <a:off x="0" y="0"/>
          <a:ext cx="0" cy="0"/>
          <a:chOff x="0" y="0"/>
          <a:chExt cx="0" cy="0"/>
        </a:xfrm>
      </p:grpSpPr>
      <p:sp>
        <p:nvSpPr>
          <p:cNvPr id="22" name="Google Shape;22;p3"/>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31" name="Shape 31"/>
        <p:cNvGrpSpPr/>
        <p:nvPr/>
      </p:nvGrpSpPr>
      <p:grpSpPr>
        <a:xfrm>
          <a:off x="0" y="0"/>
          <a:ext cx="0" cy="0"/>
          <a:chOff x="0" y="0"/>
          <a:chExt cx="0" cy="0"/>
        </a:xfrm>
      </p:grpSpPr>
      <p:sp>
        <p:nvSpPr>
          <p:cNvPr id="32" name="Google Shape;32;p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3" name="Google Shape;33;p5"/>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4" name="Google Shape;34;p5"/>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37" name="Shape 37"/>
        <p:cNvGrpSpPr/>
        <p:nvPr/>
      </p:nvGrpSpPr>
      <p:grpSpPr>
        <a:xfrm>
          <a:off x="0" y="0"/>
          <a:ext cx="0" cy="0"/>
          <a:chOff x="0" y="0"/>
          <a:chExt cx="0" cy="0"/>
        </a:xfrm>
      </p:grpSpPr>
      <p:sp>
        <p:nvSpPr>
          <p:cNvPr id="38" name="Google Shape;38;p6"/>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9" name="Google Shape;39;p6"/>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6"/>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8" name="Shape 58"/>
        <p:cNvGrpSpPr/>
        <p:nvPr/>
      </p:nvGrpSpPr>
      <p:grpSpPr>
        <a:xfrm>
          <a:off x="0" y="0"/>
          <a:ext cx="0" cy="0"/>
          <a:chOff x="0" y="0"/>
          <a:chExt cx="0" cy="0"/>
        </a:xfrm>
      </p:grpSpPr>
      <p:sp>
        <p:nvSpPr>
          <p:cNvPr id="59" name="Google Shape;59;p9"/>
          <p:cNvSpPr txBox="1"/>
          <p:nvPr>
            <p:ph type="ctr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0" name="Google Shape;60;p9"/>
          <p:cNvSpPr txBox="1"/>
          <p:nvPr>
            <p:ph idx="1" type="subTitle"/>
          </p:nvPr>
        </p:nvSpPr>
        <p:spPr>
          <a:xfrm>
            <a:off x="825038" y="4455621"/>
            <a:ext cx="75438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68" name="Shape 68"/>
        <p:cNvGrpSpPr/>
        <p:nvPr/>
      </p:nvGrpSpPr>
      <p:grpSpPr>
        <a:xfrm>
          <a:off x="0" y="0"/>
          <a:ext cx="0" cy="0"/>
          <a:chOff x="0" y="0"/>
          <a:chExt cx="0" cy="0"/>
        </a:xfrm>
      </p:grpSpPr>
      <p:sp>
        <p:nvSpPr>
          <p:cNvPr id="69" name="Google Shape;69;p1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70" name="Google Shape;70;p11"/>
          <p:cNvSpPr/>
          <p:nvPr>
            <p:ph idx="2" type="pic"/>
          </p:nvPr>
        </p:nvSpPr>
        <p:spPr>
          <a:xfrm>
            <a:off x="7594600" y="0"/>
            <a:ext cx="1524000" cy="1143000"/>
          </a:xfrm>
          <a:prstGeom prst="rect">
            <a:avLst/>
          </a:prstGeom>
          <a:noFill/>
          <a:ln>
            <a:noFill/>
          </a:ln>
        </p:spPr>
      </p:sp>
      <p:sp>
        <p:nvSpPr>
          <p:cNvPr id="71" name="Google Shape;71;p11"/>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3" name="Shape 83"/>
        <p:cNvGrpSpPr/>
        <p:nvPr/>
      </p:nvGrpSpPr>
      <p:grpSpPr>
        <a:xfrm>
          <a:off x="0" y="0"/>
          <a:ext cx="0" cy="0"/>
          <a:chOff x="0" y="0"/>
          <a:chExt cx="0" cy="0"/>
        </a:xfrm>
      </p:grpSpPr>
      <p:sp>
        <p:nvSpPr>
          <p:cNvPr id="84" name="Google Shape;84;p13"/>
          <p:cNvSpPr txBox="1"/>
          <p:nvPr>
            <p:ph type="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b="0"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85" name="Google Shape;85;p13"/>
          <p:cNvSpPr txBox="1"/>
          <p:nvPr>
            <p:ph idx="1" type="body"/>
          </p:nvPr>
        </p:nvSpPr>
        <p:spPr>
          <a:xfrm>
            <a:off x="822960" y="4453128"/>
            <a:ext cx="75438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86" name="Google Shape;86;p13"/>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95" name="Shape 95"/>
        <p:cNvGrpSpPr/>
        <p:nvPr/>
      </p:nvGrpSpPr>
      <p:grpSpPr>
        <a:xfrm>
          <a:off x="0" y="0"/>
          <a:ext cx="0" cy="0"/>
          <a:chOff x="0" y="0"/>
          <a:chExt cx="0" cy="0"/>
        </a:xfrm>
      </p:grpSpPr>
      <p:sp>
        <p:nvSpPr>
          <p:cNvPr id="96" name="Google Shape;96;p15"/>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97" name="Google Shape;97;p15"/>
          <p:cNvSpPr txBox="1"/>
          <p:nvPr>
            <p:ph idx="1" type="body"/>
          </p:nvPr>
        </p:nvSpPr>
        <p:spPr>
          <a:xfrm>
            <a:off x="822960" y="1845734"/>
            <a:ext cx="370332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5"/>
          <p:cNvSpPr txBox="1"/>
          <p:nvPr>
            <p:ph idx="2" type="body"/>
          </p:nvPr>
        </p:nvSpPr>
        <p:spPr>
          <a:xfrm>
            <a:off x="4663440" y="1845736"/>
            <a:ext cx="3703320" cy="4023359"/>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5"/>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5"/>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08" name="Shape 108"/>
        <p:cNvGrpSpPr/>
        <p:nvPr/>
      </p:nvGrpSpPr>
      <p:grpSpPr>
        <a:xfrm>
          <a:off x="0" y="0"/>
          <a:ext cx="0" cy="0"/>
          <a:chOff x="0" y="0"/>
          <a:chExt cx="0" cy="0"/>
        </a:xfrm>
      </p:grpSpPr>
      <p:sp>
        <p:nvSpPr>
          <p:cNvPr id="109" name="Google Shape;109;p1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10" name="Google Shape;110;p17"/>
          <p:cNvSpPr txBox="1"/>
          <p:nvPr>
            <p:ph idx="1" type="body"/>
          </p:nvPr>
        </p:nvSpPr>
        <p:spPr>
          <a:xfrm>
            <a:off x="822960" y="1846052"/>
            <a:ext cx="370332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11" name="Google Shape;111;p17"/>
          <p:cNvSpPr txBox="1"/>
          <p:nvPr>
            <p:ph idx="2" type="body"/>
          </p:nvPr>
        </p:nvSpPr>
        <p:spPr>
          <a:xfrm>
            <a:off x="822960" y="2582334"/>
            <a:ext cx="370332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7"/>
          <p:cNvSpPr txBox="1"/>
          <p:nvPr>
            <p:ph idx="3" type="body"/>
          </p:nvPr>
        </p:nvSpPr>
        <p:spPr>
          <a:xfrm>
            <a:off x="4663440" y="1846052"/>
            <a:ext cx="370332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13" name="Google Shape;113;p17"/>
          <p:cNvSpPr txBox="1"/>
          <p:nvPr>
            <p:ph idx="4" type="body"/>
          </p:nvPr>
        </p:nvSpPr>
        <p:spPr>
          <a:xfrm>
            <a:off x="4663440" y="2582334"/>
            <a:ext cx="370332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4" name="Google Shape;114;p17"/>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7"/>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7"/>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9.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8.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1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6.xml"/><Relationship Id="rId3" Type="http://schemas.openxmlformats.org/officeDocument/2006/relationships/theme" Target="../theme/theme1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13.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1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9" name="Shape 9"/>
        <p:cNvGrpSpPr/>
        <p:nvPr/>
      </p:nvGrpSpPr>
      <p:grpSpPr>
        <a:xfrm>
          <a:off x="0" y="0"/>
          <a:ext cx="0" cy="0"/>
          <a:chOff x="0" y="0"/>
          <a:chExt cx="0" cy="0"/>
        </a:xfrm>
      </p:grpSpPr>
      <p:sp>
        <p:nvSpPr>
          <p:cNvPr id="10" name="Google Shape;10;p1"/>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 name="Google Shape;11;p1"/>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 name="Google Shape;12;p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3" name="Google Shape;13;p1"/>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28" name="Shape 128"/>
        <p:cNvGrpSpPr/>
        <p:nvPr/>
      </p:nvGrpSpPr>
      <p:grpSpPr>
        <a:xfrm>
          <a:off x="0" y="0"/>
          <a:ext cx="0" cy="0"/>
          <a:chOff x="0" y="0"/>
          <a:chExt cx="0" cy="0"/>
        </a:xfrm>
      </p:grpSpPr>
      <p:sp>
        <p:nvSpPr>
          <p:cNvPr id="129" name="Google Shape;129;p20"/>
          <p:cNvSpPr/>
          <p:nvPr/>
        </p:nvSpPr>
        <p:spPr>
          <a:xfrm>
            <a:off x="0" y="0"/>
            <a:ext cx="3038475" cy="6858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p20"/>
          <p:cNvSpPr/>
          <p:nvPr/>
        </p:nvSpPr>
        <p:spPr>
          <a:xfrm>
            <a:off x="3030537" y="0"/>
            <a:ext cx="47625" cy="6858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20"/>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32" name="Google Shape;132;p20"/>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33" name="Google Shape;133;p20"/>
          <p:cNvSpPr txBox="1"/>
          <p:nvPr>
            <p:ph idx="10" type="dt"/>
          </p:nvPr>
        </p:nvSpPr>
        <p:spPr>
          <a:xfrm>
            <a:off x="349250" y="6459537"/>
            <a:ext cx="196373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4" name="Google Shape;134;p20"/>
          <p:cNvSpPr txBox="1"/>
          <p:nvPr>
            <p:ph idx="11" type="ftr"/>
          </p:nvPr>
        </p:nvSpPr>
        <p:spPr>
          <a:xfrm>
            <a:off x="3600450" y="6459537"/>
            <a:ext cx="348615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5" name="Google Shape;135;p20"/>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43" name="Shape 143"/>
        <p:cNvGrpSpPr/>
        <p:nvPr/>
      </p:nvGrpSpPr>
      <p:grpSpPr>
        <a:xfrm>
          <a:off x="0" y="0"/>
          <a:ext cx="0" cy="0"/>
          <a:chOff x="0" y="0"/>
          <a:chExt cx="0" cy="0"/>
        </a:xfrm>
      </p:grpSpPr>
      <p:sp>
        <p:nvSpPr>
          <p:cNvPr id="144" name="Google Shape;144;p22"/>
          <p:cNvSpPr/>
          <p:nvPr/>
        </p:nvSpPr>
        <p:spPr>
          <a:xfrm>
            <a:off x="0" y="4953000"/>
            <a:ext cx="9142412" cy="1905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22"/>
          <p:cNvSpPr/>
          <p:nvPr/>
        </p:nvSpPr>
        <p:spPr>
          <a:xfrm>
            <a:off x="0" y="4914900"/>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22"/>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47" name="Google Shape;147;p22"/>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8" name="Google Shape;148;p22"/>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9" name="Google Shape;149;p22"/>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22"/>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58" name="Shape 158"/>
        <p:cNvGrpSpPr/>
        <p:nvPr/>
      </p:nvGrpSpPr>
      <p:grpSpPr>
        <a:xfrm>
          <a:off x="0" y="0"/>
          <a:ext cx="0" cy="0"/>
          <a:chOff x="0" y="0"/>
          <a:chExt cx="0" cy="0"/>
        </a:xfrm>
      </p:grpSpPr>
      <p:sp>
        <p:nvSpPr>
          <p:cNvPr id="159" name="Google Shape;159;p2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60" name="Google Shape;160;p24"/>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61" name="Google Shape;161;p24"/>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2" name="Google Shape;162;p24"/>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3" name="Google Shape;163;p24"/>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70" name="Shape 170"/>
        <p:cNvGrpSpPr/>
        <p:nvPr/>
      </p:nvGrpSpPr>
      <p:grpSpPr>
        <a:xfrm>
          <a:off x="0" y="0"/>
          <a:ext cx="0" cy="0"/>
          <a:chOff x="0" y="0"/>
          <a:chExt cx="0" cy="0"/>
        </a:xfrm>
      </p:grpSpPr>
      <p:sp>
        <p:nvSpPr>
          <p:cNvPr id="171" name="Google Shape;171;p26"/>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26"/>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26"/>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74" name="Google Shape;174;p26"/>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75" name="Google Shape;175;p26"/>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6" name="Google Shape;176;p26"/>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7" name="Google Shape;177;p26"/>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27" name="Google Shape;27;p4"/>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28" name="Google Shape;28;p4"/>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 name="Google Shape;29;p4"/>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Google Shape;30;p4"/>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43" name="Shape 43"/>
        <p:cNvGrpSpPr/>
        <p:nvPr/>
      </p:nvGrpSpPr>
      <p:grpSpPr>
        <a:xfrm>
          <a:off x="0" y="0"/>
          <a:ext cx="0" cy="0"/>
          <a:chOff x="0" y="0"/>
          <a:chExt cx="0" cy="0"/>
        </a:xfrm>
      </p:grpSpPr>
      <p:sp>
        <p:nvSpPr>
          <p:cNvPr id="44" name="Google Shape;44;p7"/>
          <p:cNvSpPr/>
          <p:nvPr/>
        </p:nvSpPr>
        <p:spPr>
          <a:xfrm>
            <a:off x="0" y="6400800"/>
            <a:ext cx="9144000"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7"/>
          <p:cNvSpPr/>
          <p:nvPr/>
        </p:nvSpPr>
        <p:spPr>
          <a:xfrm>
            <a:off x="0" y="6334125"/>
            <a:ext cx="9144000" cy="666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 name="Google Shape;46;p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47" name="Google Shape;47;p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48" name="Google Shape;48;p7"/>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 name="Google Shape;49;p7"/>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 name="Google Shape;50;p7"/>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cxnSp>
        <p:nvCxnSpPr>
          <p:cNvPr id="51" name="Google Shape;51;p7"/>
          <p:cNvCxnSpPr/>
          <p:nvPr/>
        </p:nvCxnSpPr>
        <p:spPr>
          <a:xfrm>
            <a:off x="895350" y="1738312"/>
            <a:ext cx="7475537" cy="0"/>
          </a:xfrm>
          <a:prstGeom prst="straightConnector1">
            <a:avLst/>
          </a:prstGeom>
          <a:noFill/>
          <a:ln cap="flat" cmpd="sng" w="9525">
            <a:solidFill>
              <a:srgbClr val="7F7F7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52" name="Shape 52"/>
        <p:cNvGrpSpPr/>
        <p:nvPr/>
      </p:nvGrpSpPr>
      <p:grpSpPr>
        <a:xfrm>
          <a:off x="0" y="0"/>
          <a:ext cx="0" cy="0"/>
          <a:chOff x="0" y="0"/>
          <a:chExt cx="0" cy="0"/>
        </a:xfrm>
      </p:grpSpPr>
      <p:sp>
        <p:nvSpPr>
          <p:cNvPr id="53" name="Google Shape;53;p8"/>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 name="Google Shape;54;p8"/>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5" name="Google Shape;55;p8"/>
          <p:cNvCxnSpPr/>
          <p:nvPr/>
        </p:nvCxnSpPr>
        <p:spPr>
          <a:xfrm>
            <a:off x="906462" y="4343400"/>
            <a:ext cx="7405687" cy="0"/>
          </a:xfrm>
          <a:prstGeom prst="straightConnector1">
            <a:avLst/>
          </a:prstGeom>
          <a:noFill/>
          <a:ln cap="flat" cmpd="sng" w="9525">
            <a:solidFill>
              <a:srgbClr val="7F7F7F"/>
            </a:solidFill>
            <a:prstDash val="solid"/>
            <a:miter lim="800000"/>
            <a:headEnd len="sm" w="sm" type="none"/>
            <a:tailEnd len="sm" w="sm" type="none"/>
          </a:ln>
        </p:spPr>
      </p:cxnSp>
      <p:sp>
        <p:nvSpPr>
          <p:cNvPr id="56" name="Google Shape;56;p8"/>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57" name="Google Shape;57;p8"/>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61" name="Shape 61"/>
        <p:cNvGrpSpPr/>
        <p:nvPr/>
      </p:nvGrpSpPr>
      <p:grpSpPr>
        <a:xfrm>
          <a:off x="0" y="0"/>
          <a:ext cx="0" cy="0"/>
          <a:chOff x="0" y="0"/>
          <a:chExt cx="0" cy="0"/>
        </a:xfrm>
      </p:grpSpPr>
      <p:pic>
        <p:nvPicPr>
          <p:cNvPr id="62" name="Google Shape;62;p10"/>
          <p:cNvPicPr preferRelativeResize="0"/>
          <p:nvPr/>
        </p:nvPicPr>
        <p:blipFill rotWithShape="1">
          <a:blip r:embed="rId1">
            <a:alphaModFix/>
          </a:blip>
          <a:srcRect b="0" l="0" r="0" t="0"/>
          <a:stretch/>
        </p:blipFill>
        <p:spPr>
          <a:xfrm>
            <a:off x="3540125" y="6459537"/>
            <a:ext cx="2066925" cy="474662"/>
          </a:xfrm>
          <a:prstGeom prst="rect">
            <a:avLst/>
          </a:prstGeom>
          <a:noFill/>
          <a:ln>
            <a:noFill/>
          </a:ln>
        </p:spPr>
      </p:pic>
      <p:sp>
        <p:nvSpPr>
          <p:cNvPr id="63" name="Google Shape;63;p10"/>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64" name="Google Shape;64;p10"/>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65" name="Google Shape;65;p10"/>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Google Shape;66;p10"/>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Google Shape;67;p10"/>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74" name="Shape 74"/>
        <p:cNvGrpSpPr/>
        <p:nvPr/>
      </p:nvGrpSpPr>
      <p:grpSpPr>
        <a:xfrm>
          <a:off x="0" y="0"/>
          <a:ext cx="0" cy="0"/>
          <a:chOff x="0" y="0"/>
          <a:chExt cx="0" cy="0"/>
        </a:xfrm>
      </p:grpSpPr>
      <p:sp>
        <p:nvSpPr>
          <p:cNvPr id="75" name="Google Shape;75;p12"/>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12"/>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77" name="Google Shape;77;p12"/>
          <p:cNvCxnSpPr/>
          <p:nvPr/>
        </p:nvCxnSpPr>
        <p:spPr>
          <a:xfrm>
            <a:off x="906462" y="4343400"/>
            <a:ext cx="7405687" cy="0"/>
          </a:xfrm>
          <a:prstGeom prst="straightConnector1">
            <a:avLst/>
          </a:prstGeom>
          <a:noFill/>
          <a:ln cap="flat" cmpd="sng" w="9525">
            <a:solidFill>
              <a:srgbClr val="7F7F7F"/>
            </a:solidFill>
            <a:prstDash val="solid"/>
            <a:miter lim="800000"/>
            <a:headEnd len="sm" w="sm" type="none"/>
            <a:tailEnd len="sm" w="sm" type="none"/>
          </a:ln>
        </p:spPr>
      </p:cxnSp>
      <p:sp>
        <p:nvSpPr>
          <p:cNvPr id="78" name="Google Shape;78;p12"/>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79" name="Google Shape;79;p12"/>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80" name="Google Shape;80;p12"/>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1" name="Google Shape;81;p12"/>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p12"/>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91" name="Google Shape;91;p14"/>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2" name="Google Shape;92;p14"/>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3" name="Google Shape;93;p14"/>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4" name="Google Shape;94;p14"/>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02" name="Shape 102"/>
        <p:cNvGrpSpPr/>
        <p:nvPr/>
      </p:nvGrpSpPr>
      <p:grpSpPr>
        <a:xfrm>
          <a:off x="0" y="0"/>
          <a:ext cx="0" cy="0"/>
          <a:chOff x="0" y="0"/>
          <a:chExt cx="0" cy="0"/>
        </a:xfrm>
      </p:grpSpPr>
      <p:sp>
        <p:nvSpPr>
          <p:cNvPr id="103" name="Google Shape;103;p16"/>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04" name="Google Shape;104;p16"/>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5" name="Google Shape;105;p16"/>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6" name="Google Shape;106;p16"/>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7" name="Google Shape;107;p16"/>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17" name="Shape 117"/>
        <p:cNvGrpSpPr/>
        <p:nvPr/>
      </p:nvGrpSpPr>
      <p:grpSpPr>
        <a:xfrm>
          <a:off x="0" y="0"/>
          <a:ext cx="0" cy="0"/>
          <a:chOff x="0" y="0"/>
          <a:chExt cx="0" cy="0"/>
        </a:xfrm>
      </p:grpSpPr>
      <p:sp>
        <p:nvSpPr>
          <p:cNvPr id="118" name="Google Shape;118;p18"/>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Clr>
                <a:srgbClr val="000000"/>
              </a:buClr>
              <a:buSzPts val="1400"/>
              <a:buFont typeface="Arial"/>
              <a:buNone/>
              <a:defRPr b="0" i="0" sz="4800" u="none" cap="none" strike="noStrike">
                <a:solidFill>
                  <a:srgbClr val="404040"/>
                </a:solidFill>
                <a:latin typeface="Calibri"/>
                <a:ea typeface="Calibri"/>
                <a:cs typeface="Calibri"/>
                <a:sym typeface="Calibri"/>
              </a:defRPr>
            </a:lvl9pPr>
          </a:lstStyle>
          <a:p/>
        </p:txBody>
      </p:sp>
      <p:sp>
        <p:nvSpPr>
          <p:cNvPr id="119" name="Google Shape;119;p18"/>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406400" lvl="1" marL="914400" marR="0" rtl="0" algn="l">
              <a:lnSpc>
                <a:spcPct val="90000"/>
              </a:lnSpc>
              <a:spcBef>
                <a:spcPts val="200"/>
              </a:spcBef>
              <a:spcAft>
                <a:spcPts val="0"/>
              </a:spcAft>
              <a:buClr>
                <a:schemeClr val="accent1"/>
              </a:buClr>
              <a:buSzPts val="2800"/>
              <a:buFont typeface="Calibri"/>
              <a:buChar char="◦"/>
              <a:defRPr b="0" i="0" sz="2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0" name="Google Shape;120;p18"/>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1" name="Google Shape;121;p18"/>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2" name="Google Shape;122;p18"/>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23.png"/><Relationship Id="rId8"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jpg"/><Relationship Id="rId4" Type="http://schemas.openxmlformats.org/officeDocument/2006/relationships/image" Target="../media/image41.jpg"/><Relationship Id="rId5"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0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8.png"/><Relationship Id="rId5"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2.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56.png"/><Relationship Id="rId7"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83.png"/><Relationship Id="rId5" Type="http://schemas.openxmlformats.org/officeDocument/2006/relationships/image" Target="../media/image67.png"/><Relationship Id="rId6" Type="http://schemas.openxmlformats.org/officeDocument/2006/relationships/image" Target="../media/image77.png"/><Relationship Id="rId7"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8.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78.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2.png"/><Relationship Id="rId4" Type="http://schemas.openxmlformats.org/officeDocument/2006/relationships/image" Target="../media/image81.png"/><Relationship Id="rId5" Type="http://schemas.openxmlformats.org/officeDocument/2006/relationships/image" Target="../media/image1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79.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9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76.png"/><Relationship Id="rId4" Type="http://schemas.openxmlformats.org/officeDocument/2006/relationships/image" Target="../media/image95.png"/><Relationship Id="rId5"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1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1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97.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90.pn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17.png"/><Relationship Id="rId4" Type="http://schemas.openxmlformats.org/officeDocument/2006/relationships/image" Target="../media/image93.png"/><Relationship Id="rId5"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00.png"/><Relationship Id="rId4" Type="http://schemas.openxmlformats.org/officeDocument/2006/relationships/image" Target="../media/image145.png"/><Relationship Id="rId5"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08.png"/><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4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39.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51.png"/><Relationship Id="rId4" Type="http://schemas.openxmlformats.org/officeDocument/2006/relationships/image" Target="../media/image103.png"/><Relationship Id="rId5" Type="http://schemas.openxmlformats.org/officeDocument/2006/relationships/image" Target="../media/image150.png"/><Relationship Id="rId6" Type="http://schemas.openxmlformats.org/officeDocument/2006/relationships/image" Target="../media/image1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12.png"/><Relationship Id="rId4" Type="http://schemas.openxmlformats.org/officeDocument/2006/relationships/image" Target="../media/image107.png"/><Relationship Id="rId5"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16.png"/><Relationship Id="rId6" Type="http://schemas.openxmlformats.org/officeDocument/2006/relationships/image" Target="../media/image1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07.png"/><Relationship Id="rId4" Type="http://schemas.openxmlformats.org/officeDocument/2006/relationships/image" Target="../media/image119.png"/><Relationship Id="rId5" Type="http://schemas.openxmlformats.org/officeDocument/2006/relationships/image" Target="../media/image134.png"/><Relationship Id="rId6" Type="http://schemas.openxmlformats.org/officeDocument/2006/relationships/image" Target="../media/image1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48.png"/><Relationship Id="rId4" Type="http://schemas.openxmlformats.org/officeDocument/2006/relationships/image" Target="../media/image103.png"/><Relationship Id="rId5" Type="http://schemas.openxmlformats.org/officeDocument/2006/relationships/image" Target="../media/image1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16.png"/><Relationship Id="rId4" Type="http://schemas.openxmlformats.org/officeDocument/2006/relationships/image" Target="../media/image123.png"/><Relationship Id="rId5" Type="http://schemas.openxmlformats.org/officeDocument/2006/relationships/image" Target="../media/image1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5.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4.png"/><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2.png"/><Relationship Id="rId4" Type="http://schemas.openxmlformats.org/officeDocument/2006/relationships/image" Target="../media/image1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2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0" name="Google Shape;190;p28"/>
          <p:cNvSpPr txBox="1"/>
          <p:nvPr>
            <p:ph idx="4294967295" type="ctrTitle"/>
          </p:nvPr>
        </p:nvSpPr>
        <p:spPr>
          <a:xfrm>
            <a:off x="2438400" y="1905000"/>
            <a:ext cx="4637087" cy="1790700"/>
          </a:xfrm>
          <a:prstGeom prst="rect">
            <a:avLst/>
          </a:prstGeom>
          <a:noFill/>
          <a:ln>
            <a:noFill/>
          </a:ln>
        </p:spPr>
        <p:txBody>
          <a:bodyPr anchorCtr="0" anchor="b" bIns="45700" lIns="91425" spcFirstLastPara="1" rIns="91425" wrap="square" tIns="45700">
            <a:normAutofit/>
          </a:bodyPr>
          <a:lstStyle/>
          <a:p>
            <a:pPr indent="0" lvl="0" marL="0" marR="0" rtl="0" algn="ctr">
              <a:lnSpc>
                <a:spcPct val="85000"/>
              </a:lnSpc>
              <a:spcBef>
                <a:spcPts val="0"/>
              </a:spcBef>
              <a:spcAft>
                <a:spcPts val="0"/>
              </a:spcAft>
              <a:buClr>
                <a:srgbClr val="404040"/>
              </a:buClr>
              <a:buSzPts val="4800"/>
              <a:buFont typeface="Quintessential"/>
              <a:buNone/>
            </a:pPr>
            <a:r>
              <a:rPr b="1" i="0" lang="en-US" sz="4800" u="none" cap="none" strike="noStrike">
                <a:solidFill>
                  <a:srgbClr val="404040"/>
                </a:solidFill>
                <a:latin typeface="Quintessential"/>
                <a:ea typeface="Quintessential"/>
                <a:cs typeface="Quintessential"/>
                <a:sym typeface="Quintessential"/>
              </a:rPr>
              <a:t>UNIT I </a:t>
            </a:r>
            <a:endParaRPr b="0" i="0" sz="4800" u="none" cap="none" strike="noStrike">
              <a:solidFill>
                <a:srgbClr val="404040"/>
              </a:solidFill>
              <a:latin typeface="Calibri"/>
              <a:ea typeface="Calibri"/>
              <a:cs typeface="Calibri"/>
              <a:sym typeface="Calibri"/>
            </a:endParaRPr>
          </a:p>
        </p:txBody>
      </p:sp>
      <p:pic>
        <p:nvPicPr>
          <p:cNvPr id="191" name="Google Shape;191;p28"/>
          <p:cNvPicPr preferRelativeResize="0"/>
          <p:nvPr/>
        </p:nvPicPr>
        <p:blipFill rotWithShape="1">
          <a:blip r:embed="rId3">
            <a:alphaModFix/>
          </a:blip>
          <a:srcRect b="0" l="0" r="0" t="0"/>
          <a:stretch/>
        </p:blipFill>
        <p:spPr>
          <a:xfrm>
            <a:off x="7562850" y="0"/>
            <a:ext cx="1574800" cy="1066800"/>
          </a:xfrm>
          <a:prstGeom prst="rect">
            <a:avLst/>
          </a:prstGeom>
          <a:noFill/>
          <a:ln>
            <a:noFill/>
          </a:ln>
        </p:spPr>
      </p:pic>
      <p:sp>
        <p:nvSpPr>
          <p:cNvPr id="192" name="Google Shape;192;p28"/>
          <p:cNvSpPr txBox="1"/>
          <p:nvPr/>
        </p:nvSpPr>
        <p:spPr>
          <a:xfrm>
            <a:off x="-228600" y="279400"/>
            <a:ext cx="8062912" cy="508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40749B"/>
              </a:buClr>
              <a:buSzPts val="3600"/>
              <a:buFont typeface="Libre Baskerville"/>
              <a:buNone/>
            </a:pPr>
            <a:r>
              <a:rPr b="1" i="0" lang="en-US" sz="3600" u="none" cap="none" strike="noStrike">
                <a:solidFill>
                  <a:srgbClr val="40749B"/>
                </a:solidFill>
                <a:latin typeface="Libre Baskerville"/>
                <a:ea typeface="Libre Baskerville"/>
                <a:cs typeface="Libre Baskerville"/>
                <a:sym typeface="Libre Baskerville"/>
              </a:rPr>
              <a:t>18CSC301T – </a:t>
            </a:r>
            <a:r>
              <a:rPr b="0" i="0" lang="en-US" sz="3600" u="none" cap="none" strike="noStrike">
                <a:solidFill>
                  <a:srgbClr val="40749B"/>
                </a:solidFill>
                <a:latin typeface="Libre Baskerville"/>
                <a:ea typeface="Libre Baskerville"/>
                <a:cs typeface="Libre Baskerville"/>
                <a:sym typeface="Libre Baskerville"/>
              </a:rPr>
              <a:t>FORMAL LANGUAGE AND AUTOMATA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4" name="Shape 304"/>
        <p:cNvGrpSpPr/>
        <p:nvPr/>
      </p:nvGrpSpPr>
      <p:grpSpPr>
        <a:xfrm>
          <a:off x="0" y="0"/>
          <a:ext cx="0" cy="0"/>
          <a:chOff x="0" y="0"/>
          <a:chExt cx="0" cy="0"/>
        </a:xfrm>
      </p:grpSpPr>
      <p:sp>
        <p:nvSpPr>
          <p:cNvPr id="305" name="Google Shape;305;p37"/>
          <p:cNvSpPr txBox="1"/>
          <p:nvPr>
            <p:ph idx="1" type="body"/>
          </p:nvPr>
        </p:nvSpPr>
        <p:spPr>
          <a:xfrm>
            <a:off x="822325" y="1846262"/>
            <a:ext cx="7586662" cy="1735137"/>
          </a:xfrm>
          <a:prstGeom prst="rect">
            <a:avLst/>
          </a:prstGeom>
          <a:noFill/>
          <a:ln>
            <a:noFill/>
          </a:ln>
        </p:spPr>
        <p:txBody>
          <a:bodyPr anchorCtr="0" anchor="t" bIns="45700" lIns="0" spcFirstLastPara="1" rIns="0" wrap="square" tIns="45700">
            <a:noAutofit/>
          </a:bodyPr>
          <a:lstStyle/>
          <a:p>
            <a:pPr indent="0" lvl="0" marL="90488" marR="0" rtl="0" algn="l">
              <a:lnSpc>
                <a:spcPct val="90000"/>
              </a:lnSpc>
              <a:spcBef>
                <a:spcPts val="0"/>
              </a:spcBef>
              <a:spcAft>
                <a:spcPts val="0"/>
              </a:spcAft>
              <a:buClr>
                <a:schemeClr val="accent1"/>
              </a:buClr>
              <a:buSzPts val="2000"/>
              <a:buFont typeface="Calibri"/>
              <a:buNone/>
            </a:pPr>
            <a:r>
              <a:t/>
            </a:r>
            <a:endParaRPr sz="2000">
              <a:solidFill>
                <a:srgbClr val="404040"/>
              </a:solidFill>
              <a:latin typeface="Calibri"/>
              <a:ea typeface="Calibri"/>
              <a:cs typeface="Calibri"/>
              <a:sym typeface="Calibri"/>
            </a:endParaRPr>
          </a:p>
        </p:txBody>
      </p:sp>
      <p:sp>
        <p:nvSpPr>
          <p:cNvPr id="306" name="Google Shape;306;p3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7" name="Google Shape;307;p37"/>
          <p:cNvSpPr txBox="1"/>
          <p:nvPr/>
        </p:nvSpPr>
        <p:spPr>
          <a:xfrm>
            <a:off x="457200" y="990600"/>
            <a:ext cx="7086600" cy="2446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5. </a:t>
            </a:r>
            <a:r>
              <a:rPr b="1" i="0" lang="en-US" sz="1800" u="none" cap="none" strike="noStrike">
                <a:solidFill>
                  <a:schemeClr val="dk1"/>
                </a:solidFill>
                <a:latin typeface="Arial"/>
                <a:ea typeface="Arial"/>
                <a:cs typeface="Arial"/>
                <a:sym typeface="Arial"/>
              </a:rPr>
              <a:t>Empty language</a:t>
            </a:r>
            <a:r>
              <a:rPr b="0" i="0" lang="en-US" sz="1800" u="none" cap="none" strike="noStrike">
                <a:solidFill>
                  <a:schemeClr val="dk1"/>
                </a:solidFill>
                <a:latin typeface="Arial"/>
                <a:ea typeface="Arial"/>
                <a:cs typeface="Arial"/>
                <a:sym typeface="Arial"/>
              </a:rPr>
              <a:t> - empty set of strings. </a:t>
            </a:r>
            <a:r>
              <a:rPr b="0" i="0" lang="en-US" sz="1800" u="none" cap="none" strike="noStrike">
                <a:solidFill>
                  <a:srgbClr val="FF0000"/>
                </a:solidFill>
                <a:latin typeface="Arial"/>
                <a:ea typeface="Arial"/>
                <a:cs typeface="Arial"/>
                <a:sym typeface="Arial"/>
              </a:rPr>
              <a:t>Notation: Φ.</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 </a:t>
            </a:r>
            <a:r>
              <a:rPr b="1" i="0" lang="en-US" sz="1800" u="none" cap="none" strike="noStrike">
                <a:solidFill>
                  <a:schemeClr val="dk1"/>
                </a:solidFill>
                <a:latin typeface="Arial"/>
                <a:ea typeface="Arial"/>
                <a:cs typeface="Arial"/>
                <a:sym typeface="Arial"/>
              </a:rPr>
              <a:t>Binary operation on strings</a:t>
            </a:r>
            <a:r>
              <a:rPr b="0" i="0" lang="en-US" sz="1800" u="none" cap="none" strike="noStrike">
                <a:solidFill>
                  <a:schemeClr val="dk1"/>
                </a:solidFill>
                <a:latin typeface="Arial"/>
                <a:ea typeface="Arial"/>
                <a:cs typeface="Arial"/>
                <a:sym typeface="Arial"/>
              </a:rPr>
              <a:t>: </a:t>
            </a:r>
            <a:r>
              <a:rPr b="0" i="0" lang="en-US" sz="1800" u="none" cap="none" strike="noStrike">
                <a:solidFill>
                  <a:schemeClr val="accent1"/>
                </a:solidFill>
                <a:latin typeface="Arial"/>
                <a:ea typeface="Arial"/>
                <a:cs typeface="Arial"/>
                <a:sym typeface="Arial"/>
              </a:rPr>
              <a:t>Concatenation</a:t>
            </a:r>
            <a:r>
              <a:rPr b="0" i="0" lang="en-US" sz="1800" u="none" cap="none" strike="noStrike">
                <a:solidFill>
                  <a:schemeClr val="dk1"/>
                </a:solidFill>
                <a:latin typeface="Arial"/>
                <a:ea typeface="Arial"/>
                <a:cs typeface="Arial"/>
                <a:sym typeface="Arial"/>
              </a:rPr>
              <a:t> of two strings u.v - concatenate the symbols of u and v. </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Notation: uv</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6600"/>
              </a:buClr>
              <a:buSzPts val="1800"/>
              <a:buFont typeface="Arial"/>
              <a:buNone/>
            </a:pPr>
            <a:r>
              <a:rPr b="0" i="0" lang="en-US" sz="1800" u="none" cap="none" strike="noStrike">
                <a:solidFill>
                  <a:srgbClr val="006600"/>
                </a:solidFill>
                <a:latin typeface="Arial"/>
                <a:ea typeface="Arial"/>
                <a:cs typeface="Arial"/>
                <a:sym typeface="Arial"/>
              </a:rPr>
              <a:t>Examples: Let u=00 and v=11, then concatenation of uv</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6600"/>
              </a:buClr>
              <a:buSzPts val="2100"/>
              <a:buFont typeface="Arial"/>
              <a:buNone/>
            </a:pPr>
            <a:r>
              <a:rPr b="0" i="0" lang="en-US" sz="2100" u="none" cap="none" strike="noStrike">
                <a:solidFill>
                  <a:srgbClr val="006600"/>
                </a:solidFill>
                <a:latin typeface="Arial"/>
                <a:ea typeface="Arial"/>
                <a:cs typeface="Arial"/>
                <a:sym typeface="Arial"/>
              </a:rPr>
              <a:t>00.11 = 0011.</a:t>
            </a:r>
            <a:endParaRPr b="0" i="0" sz="1400" u="none" cap="none" strike="noStrike">
              <a:solidFill>
                <a:srgbClr val="000000"/>
              </a:solidFill>
              <a:latin typeface="Arial"/>
              <a:ea typeface="Arial"/>
              <a:cs typeface="Arial"/>
              <a:sym typeface="Arial"/>
            </a:endParaRPr>
          </a:p>
          <a:p>
            <a:pPr indent="0" lvl="2" marL="914400" marR="0" rtl="0" algn="l">
              <a:lnSpc>
                <a:spcPct val="100000"/>
              </a:lnSpc>
              <a:spcBef>
                <a:spcPts val="0"/>
              </a:spcBef>
              <a:spcAft>
                <a:spcPts val="0"/>
              </a:spcAft>
              <a:buClr>
                <a:srgbClr val="006600"/>
              </a:buClr>
              <a:buSzPts val="1800"/>
              <a:buFont typeface="Arial"/>
              <a:buNone/>
            </a:pPr>
            <a:r>
              <a:rPr b="0" i="0" lang="en-US" sz="1800" u="none" cap="none" strike="noStrike">
                <a:solidFill>
                  <a:srgbClr val="006600"/>
                </a:solidFill>
                <a:latin typeface="Arial"/>
                <a:ea typeface="Arial"/>
                <a:cs typeface="Arial"/>
                <a:sym typeface="Arial"/>
              </a:rPr>
              <a:t>ε</a:t>
            </a:r>
            <a:r>
              <a:rPr b="0" i="0" lang="en-US" sz="2100" u="none" cap="none" strike="noStrike">
                <a:solidFill>
                  <a:srgbClr val="006600"/>
                </a:solidFill>
                <a:latin typeface="Arial"/>
                <a:ea typeface="Arial"/>
                <a:cs typeface="Arial"/>
                <a:sym typeface="Arial"/>
              </a:rPr>
              <a:t>.u = u.</a:t>
            </a:r>
            <a:r>
              <a:rPr b="0" i="0" lang="en-US" sz="1800" u="none" cap="none" strike="noStrike">
                <a:solidFill>
                  <a:srgbClr val="006600"/>
                </a:solidFill>
                <a:latin typeface="Arial"/>
                <a:ea typeface="Arial"/>
                <a:cs typeface="Arial"/>
                <a:sym typeface="Arial"/>
              </a:rPr>
              <a:t>ε</a:t>
            </a:r>
            <a:r>
              <a:rPr b="0" i="0" lang="en-US" sz="2100" u="none" cap="none" strike="noStrike">
                <a:solidFill>
                  <a:srgbClr val="006600"/>
                </a:solidFill>
                <a:latin typeface="Arial"/>
                <a:ea typeface="Arial"/>
                <a:cs typeface="Arial"/>
                <a:sym typeface="Arial"/>
              </a:rPr>
              <a:t> = u for every u. (</a:t>
            </a:r>
            <a:r>
              <a:rPr b="0" i="0" lang="en-US" sz="2100" u="none" cap="none" strike="noStrike">
                <a:solidFill>
                  <a:schemeClr val="folHlink"/>
                </a:solidFill>
                <a:latin typeface="Arial"/>
                <a:ea typeface="Arial"/>
                <a:cs typeface="Arial"/>
                <a:sym typeface="Arial"/>
              </a:rPr>
              <a:t>identity for concatenation</a:t>
            </a:r>
            <a:r>
              <a:rPr b="0" i="0" lang="en-US" sz="2100" u="none" cap="none" strike="noStrike">
                <a:solidFill>
                  <a:srgbClr val="0066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08" name="Google Shape;308;p37"/>
          <p:cNvSpPr/>
          <p:nvPr/>
        </p:nvSpPr>
        <p:spPr>
          <a:xfrm>
            <a:off x="11310937" y="23250525"/>
            <a:ext cx="0" cy="0"/>
          </a:xfrm>
          <a:prstGeom prst="rect">
            <a:avLst/>
          </a:prstGeom>
          <a:no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838200" y="-152400"/>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C00000"/>
              </a:buClr>
              <a:buSzPts val="2400"/>
              <a:buFont typeface="Calibri"/>
              <a:buNone/>
            </a:pPr>
            <a:r>
              <a:rPr b="1" i="0" lang="en-US" sz="2400" u="none">
                <a:solidFill>
                  <a:srgbClr val="C00000"/>
                </a:solidFill>
                <a:latin typeface="Calibri"/>
                <a:ea typeface="Calibri"/>
                <a:cs typeface="Calibri"/>
                <a:sym typeface="Calibri"/>
              </a:rPr>
              <a:t>What are the permissible alphabets to name a variable in C language?  </a:t>
            </a:r>
            <a:endParaRPr/>
          </a:p>
        </p:txBody>
      </p:sp>
      <p:sp>
        <p:nvSpPr>
          <p:cNvPr id="314" name="Google Shape;314;p38"/>
          <p:cNvSpPr txBox="1"/>
          <p:nvPr>
            <p:ph idx="1" type="body"/>
          </p:nvPr>
        </p:nvSpPr>
        <p:spPr>
          <a:xfrm>
            <a:off x="914400" y="1524000"/>
            <a:ext cx="7543800" cy="1981200"/>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0" i="0" lang="en-US" sz="2000" u="none">
                <a:solidFill>
                  <a:srgbClr val="C00000"/>
                </a:solidFill>
                <a:latin typeface="Calibri"/>
                <a:ea typeface="Calibri"/>
                <a:cs typeface="Calibri"/>
                <a:sym typeface="Calibri"/>
              </a:rPr>
              <a:t>A) Letters</a:t>
            </a:r>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C00000"/>
                </a:solidFill>
                <a:latin typeface="Calibri"/>
                <a:ea typeface="Calibri"/>
                <a:cs typeface="Calibri"/>
                <a:sym typeface="Calibri"/>
              </a:rPr>
              <a:t>B) Digits</a:t>
            </a:r>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C00000"/>
                </a:solidFill>
                <a:latin typeface="Calibri"/>
                <a:ea typeface="Calibri"/>
                <a:cs typeface="Calibri"/>
                <a:sym typeface="Calibri"/>
              </a:rPr>
              <a:t>C) Underscore</a:t>
            </a:r>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C00000"/>
                </a:solidFill>
                <a:latin typeface="Calibri"/>
                <a:ea typeface="Calibri"/>
                <a:cs typeface="Calibri"/>
                <a:sym typeface="Calibri"/>
              </a:rPr>
              <a:t>D) delimiter (;, ,, ., :)</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C00000"/>
              </a:solidFill>
              <a:latin typeface="Calibri"/>
              <a:ea typeface="Calibri"/>
              <a:cs typeface="Calibri"/>
              <a:sym typeface="Calibri"/>
            </a:endParaRPr>
          </a:p>
        </p:txBody>
      </p:sp>
      <p:sp>
        <p:nvSpPr>
          <p:cNvPr id="315" name="Google Shape;315;p3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6" name="Google Shape;316;p38"/>
          <p:cNvSpPr txBox="1"/>
          <p:nvPr/>
        </p:nvSpPr>
        <p:spPr>
          <a:xfrm>
            <a:off x="1219200" y="3886200"/>
            <a:ext cx="6172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600"/>
              </a:buClr>
              <a:buSzPts val="1800"/>
              <a:buFont typeface="Arial"/>
              <a:buNone/>
            </a:pPr>
            <a:r>
              <a:rPr b="1" i="0" lang="en-US" sz="1800" u="none" cap="none" strike="noStrike">
                <a:solidFill>
                  <a:srgbClr val="006600"/>
                </a:solidFill>
                <a:latin typeface="Arial"/>
                <a:ea typeface="Arial"/>
                <a:cs typeface="Arial"/>
                <a:sym typeface="Arial"/>
              </a:rPr>
              <a:t>Answer: A, B and 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914400" y="0"/>
            <a:ext cx="7543800" cy="703262"/>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10103"/>
              </a:buClr>
              <a:buSzPts val="1900"/>
              <a:buFont typeface="Arial"/>
              <a:buNone/>
            </a:pPr>
            <a:r>
              <a:rPr b="1" i="0" lang="en-US" sz="1900" u="none">
                <a:solidFill>
                  <a:srgbClr val="010103"/>
                </a:solidFill>
                <a:latin typeface="Arial"/>
                <a:ea typeface="Arial"/>
                <a:cs typeface="Arial"/>
                <a:sym typeface="Arial"/>
              </a:rPr>
              <a:t>Binary relations on strings</a:t>
            </a:r>
            <a:endParaRPr/>
          </a:p>
        </p:txBody>
      </p:sp>
      <p:sp>
        <p:nvSpPr>
          <p:cNvPr id="322" name="Google Shape;322;p3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3" name="Google Shape;323;p39"/>
          <p:cNvSpPr txBox="1"/>
          <p:nvPr/>
        </p:nvSpPr>
        <p:spPr>
          <a:xfrm>
            <a:off x="228600" y="1143000"/>
            <a:ext cx="8534400" cy="3878262"/>
          </a:xfrm>
          <a:prstGeom prst="rect">
            <a:avLst/>
          </a:prstGeom>
          <a:noFill/>
          <a:ln>
            <a:noFill/>
          </a:ln>
        </p:spPr>
        <p:txBody>
          <a:bodyPr anchorCtr="0" anchor="t" bIns="45700" lIns="91425" spcFirstLastPara="1" rIns="91425" wrap="square" tIns="45700">
            <a:spAutoFit/>
          </a:bodyPr>
          <a:lstStyle/>
          <a:p>
            <a:pPr indent="-533400" lvl="0" marL="533400" marR="0" rtl="0" algn="l">
              <a:lnSpc>
                <a:spcPct val="100000"/>
              </a:lnSpc>
              <a:spcBef>
                <a:spcPts val="0"/>
              </a:spcBef>
              <a:spcAft>
                <a:spcPts val="0"/>
              </a:spcAft>
              <a:buClr>
                <a:schemeClr val="dk1"/>
              </a:buClr>
              <a:buSzPts val="2500"/>
              <a:buFont typeface="Noto Sans Symbols"/>
              <a:buAutoNum type="arabicPeriod"/>
            </a:pPr>
            <a:r>
              <a:rPr b="1" i="0" lang="en-US" sz="2500" u="none" cap="none" strike="noStrike">
                <a:solidFill>
                  <a:schemeClr val="dk1"/>
                </a:solidFill>
                <a:latin typeface="Arial"/>
                <a:ea typeface="Arial"/>
                <a:cs typeface="Arial"/>
                <a:sym typeface="Arial"/>
              </a:rPr>
              <a:t>Prefix</a:t>
            </a:r>
            <a:r>
              <a:rPr b="0" i="0" lang="en-US" sz="2500" u="none" cap="none" strike="noStrike">
                <a:solidFill>
                  <a:schemeClr val="dk1"/>
                </a:solidFill>
                <a:latin typeface="Arial"/>
                <a:ea typeface="Arial"/>
                <a:cs typeface="Arial"/>
                <a:sym typeface="Arial"/>
              </a:rPr>
              <a:t> - u is a </a:t>
            </a:r>
            <a:r>
              <a:rPr b="0" i="0" lang="en-US" sz="2500" u="none" cap="none" strike="noStrike">
                <a:solidFill>
                  <a:schemeClr val="accent1"/>
                </a:solidFill>
                <a:latin typeface="Arial"/>
                <a:ea typeface="Arial"/>
                <a:cs typeface="Arial"/>
                <a:sym typeface="Arial"/>
              </a:rPr>
              <a:t>prefix</a:t>
            </a:r>
            <a:r>
              <a:rPr b="0" i="0" lang="en-US" sz="2500" u="none" cap="none" strike="noStrike">
                <a:solidFill>
                  <a:srgbClr val="FF0000"/>
                </a:solidFill>
                <a:latin typeface="Arial"/>
                <a:ea typeface="Arial"/>
                <a:cs typeface="Arial"/>
                <a:sym typeface="Arial"/>
              </a:rPr>
              <a:t> </a:t>
            </a:r>
            <a:r>
              <a:rPr b="0" i="0" lang="en-US" sz="2500" u="none" cap="none" strike="noStrike">
                <a:solidFill>
                  <a:schemeClr val="dk1"/>
                </a:solidFill>
                <a:latin typeface="Arial"/>
                <a:ea typeface="Arial"/>
                <a:cs typeface="Arial"/>
                <a:sym typeface="Arial"/>
              </a:rPr>
              <a:t>of v if there is a w such that v = uw.</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Examples: </a:t>
            </a:r>
            <a:endParaRPr b="0" i="0" sz="1400" u="none" cap="none" strike="noStrike">
              <a:solidFill>
                <a:srgbClr val="000000"/>
              </a:solidFill>
              <a:latin typeface="Arial"/>
              <a:ea typeface="Arial"/>
              <a:cs typeface="Arial"/>
              <a:sym typeface="Arial"/>
            </a:endParaRPr>
          </a:p>
          <a:p>
            <a:pPr indent="-381000" lvl="2" marL="1295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ε is a prefix of 0 since 0 = ε0</a:t>
            </a:r>
            <a:endParaRPr b="0" i="0" sz="1400" u="none" cap="none" strike="noStrike">
              <a:solidFill>
                <a:srgbClr val="000000"/>
              </a:solidFill>
              <a:latin typeface="Arial"/>
              <a:ea typeface="Arial"/>
              <a:cs typeface="Arial"/>
              <a:sym typeface="Arial"/>
            </a:endParaRPr>
          </a:p>
          <a:p>
            <a:pPr indent="-381000" lvl="2" marL="1295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apple is a prefix of appleton since appleton = apple.ton</a:t>
            </a:r>
            <a:endParaRPr b="0" i="0" sz="1400" u="none" cap="none" strike="noStrike">
              <a:solidFill>
                <a:srgbClr val="000000"/>
              </a:solidFill>
              <a:latin typeface="Arial"/>
              <a:ea typeface="Arial"/>
              <a:cs typeface="Arial"/>
              <a:sym typeface="Arial"/>
            </a:endParaRPr>
          </a:p>
          <a:p>
            <a:pPr indent="-533400" lvl="0" marL="533400" marR="0" rtl="0" algn="l">
              <a:lnSpc>
                <a:spcPct val="100000"/>
              </a:lnSpc>
              <a:spcBef>
                <a:spcPts val="0"/>
              </a:spcBef>
              <a:spcAft>
                <a:spcPts val="0"/>
              </a:spcAft>
              <a:buClr>
                <a:schemeClr val="dk1"/>
              </a:buClr>
              <a:buSzPts val="2600"/>
              <a:buFont typeface="Noto Sans Symbols"/>
              <a:buAutoNum type="arabicPeriod"/>
            </a:pPr>
            <a:r>
              <a:rPr b="1" i="0" lang="en-US" sz="2600" u="none" cap="none" strike="noStrike">
                <a:solidFill>
                  <a:schemeClr val="dk1"/>
                </a:solidFill>
                <a:latin typeface="Arial"/>
                <a:ea typeface="Arial"/>
                <a:cs typeface="Arial"/>
                <a:sym typeface="Arial"/>
              </a:rPr>
              <a:t>Suffix</a:t>
            </a:r>
            <a:r>
              <a:rPr b="0" i="0" lang="en-US" sz="2600" u="none" cap="none" strike="noStrike">
                <a:solidFill>
                  <a:schemeClr val="dk1"/>
                </a:solidFill>
                <a:latin typeface="Arial"/>
                <a:ea typeface="Arial"/>
                <a:cs typeface="Arial"/>
                <a:sym typeface="Arial"/>
              </a:rPr>
              <a:t> - u is a </a:t>
            </a:r>
            <a:r>
              <a:rPr b="0" i="0" lang="en-US" sz="2600" u="none" cap="none" strike="noStrike">
                <a:solidFill>
                  <a:schemeClr val="accent1"/>
                </a:solidFill>
                <a:latin typeface="Arial"/>
                <a:ea typeface="Arial"/>
                <a:cs typeface="Arial"/>
                <a:sym typeface="Arial"/>
              </a:rPr>
              <a:t>suffix</a:t>
            </a:r>
            <a:r>
              <a:rPr b="0" i="0" lang="en-US" sz="2600" u="none" cap="none" strike="noStrike">
                <a:solidFill>
                  <a:schemeClr val="dk1"/>
                </a:solidFill>
                <a:latin typeface="Arial"/>
                <a:ea typeface="Arial"/>
                <a:cs typeface="Arial"/>
                <a:sym typeface="Arial"/>
              </a:rPr>
              <a:t> of v if there is a w such that v = wu.</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Examples: </a:t>
            </a:r>
            <a:endParaRPr b="0" i="0" sz="1400" u="none" cap="none" strike="noStrike">
              <a:solidFill>
                <a:srgbClr val="000000"/>
              </a:solidFill>
              <a:latin typeface="Arial"/>
              <a:ea typeface="Arial"/>
              <a:cs typeface="Arial"/>
              <a:sym typeface="Arial"/>
            </a:endParaRPr>
          </a:p>
          <a:p>
            <a:pPr indent="-381000" lvl="2" marL="1295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0 is a suffix of 0</a:t>
            </a:r>
            <a:endParaRPr b="0" i="0" sz="1400" u="none" cap="none" strike="noStrike">
              <a:solidFill>
                <a:srgbClr val="000000"/>
              </a:solidFill>
              <a:latin typeface="Arial"/>
              <a:ea typeface="Arial"/>
              <a:cs typeface="Arial"/>
              <a:sym typeface="Arial"/>
            </a:endParaRPr>
          </a:p>
          <a:p>
            <a:pPr indent="-381000" lvl="2" marL="1295400" marR="0" rtl="0" algn="l">
              <a:lnSpc>
                <a:spcPct val="100000"/>
              </a:lnSpc>
              <a:spcBef>
                <a:spcPts val="0"/>
              </a:spcBef>
              <a:spcAft>
                <a:spcPts val="0"/>
              </a:spcAft>
              <a:buClr>
                <a:srgbClr val="006600"/>
              </a:buClr>
              <a:buSzPts val="2400"/>
              <a:buFont typeface="Arial"/>
              <a:buNone/>
            </a:pPr>
            <a:r>
              <a:rPr b="0" i="0" lang="en-US" sz="2400" u="none" cap="none" strike="noStrike">
                <a:solidFill>
                  <a:srgbClr val="006600"/>
                </a:solidFill>
                <a:latin typeface="Arial"/>
                <a:ea typeface="Arial"/>
                <a:cs typeface="Arial"/>
                <a:sym typeface="Arial"/>
              </a:rPr>
              <a:t>ton is a suffix of appleton</a:t>
            </a:r>
            <a:endParaRPr b="0" i="0" sz="1400" u="none" cap="none" strike="noStrike">
              <a:solidFill>
                <a:srgbClr val="000000"/>
              </a:solidFill>
              <a:latin typeface="Arial"/>
              <a:ea typeface="Arial"/>
              <a:cs typeface="Arial"/>
              <a:sym typeface="Arial"/>
            </a:endParaRPr>
          </a:p>
        </p:txBody>
      </p:sp>
      <p:sp>
        <p:nvSpPr>
          <p:cNvPr id="324" name="Google Shape;324;p39"/>
          <p:cNvSpPr/>
          <p:nvPr/>
        </p:nvSpPr>
        <p:spPr>
          <a:xfrm>
            <a:off x="92752863" y="42567225"/>
            <a:ext cx="0" cy="0"/>
          </a:xfrm>
          <a:prstGeom prst="rect">
            <a:avLst/>
          </a:prstGeom>
          <a:no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400"/>
              <a:buNone/>
            </a:pPr>
            <a:r>
              <a:t/>
            </a:r>
            <a:endParaRPr sz="4800">
              <a:solidFill>
                <a:srgbClr val="404040"/>
              </a:solidFill>
              <a:latin typeface="Calibri"/>
              <a:ea typeface="Calibri"/>
              <a:cs typeface="Calibri"/>
              <a:sym typeface="Calibri"/>
            </a:endParaRPr>
          </a:p>
        </p:txBody>
      </p:sp>
      <p:sp>
        <p:nvSpPr>
          <p:cNvPr id="330" name="Google Shape;330;p40"/>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533400" lvl="0" marL="533400" marR="0" rtl="0" algn="l">
              <a:lnSpc>
                <a:spcPct val="90000"/>
              </a:lnSpc>
              <a:spcBef>
                <a:spcPts val="0"/>
              </a:spcBef>
              <a:spcAft>
                <a:spcPts val="0"/>
              </a:spcAft>
              <a:buClr>
                <a:schemeClr val="accent1"/>
              </a:buClr>
              <a:buSzPts val="2400"/>
              <a:buFont typeface="Noto Sans Symbols"/>
              <a:buAutoNum type="arabicPeriod" startAt="3"/>
            </a:pPr>
            <a:r>
              <a:rPr b="1" i="0" lang="en-US" sz="2400" u="none">
                <a:solidFill>
                  <a:srgbClr val="404040"/>
                </a:solidFill>
                <a:latin typeface="Calibri"/>
                <a:ea typeface="Calibri"/>
                <a:cs typeface="Calibri"/>
                <a:sym typeface="Calibri"/>
              </a:rPr>
              <a:t>Substring</a:t>
            </a:r>
            <a:r>
              <a:rPr b="0" i="0" lang="en-US" sz="2400" u="none">
                <a:solidFill>
                  <a:srgbClr val="404040"/>
                </a:solidFill>
                <a:latin typeface="Calibri"/>
                <a:ea typeface="Calibri"/>
                <a:cs typeface="Calibri"/>
                <a:sym typeface="Calibri"/>
              </a:rPr>
              <a:t> - u is a </a:t>
            </a:r>
            <a:r>
              <a:rPr b="0" i="0" lang="en-US" sz="2400" u="none">
                <a:solidFill>
                  <a:schemeClr val="accent1"/>
                </a:solidFill>
                <a:latin typeface="Calibri"/>
                <a:ea typeface="Calibri"/>
                <a:cs typeface="Calibri"/>
                <a:sym typeface="Calibri"/>
              </a:rPr>
              <a:t>substring</a:t>
            </a:r>
            <a:r>
              <a:rPr b="0" i="0" lang="en-US" sz="2400" u="none">
                <a:solidFill>
                  <a:srgbClr val="404040"/>
                </a:solidFill>
                <a:latin typeface="Calibri"/>
                <a:ea typeface="Calibri"/>
                <a:cs typeface="Calibri"/>
                <a:sym typeface="Calibri"/>
              </a:rPr>
              <a:t> of v if there are x and y such that v = xuy.</a:t>
            </a:r>
            <a:endParaRPr/>
          </a:p>
          <a:p>
            <a:pPr indent="-457200" lvl="1" marL="914400" marR="0" rtl="0" algn="l">
              <a:lnSpc>
                <a:spcPct val="90000"/>
              </a:lnSpc>
              <a:spcBef>
                <a:spcPts val="400"/>
              </a:spcBef>
              <a:spcAft>
                <a:spcPts val="0"/>
              </a:spcAft>
              <a:buClr>
                <a:schemeClr val="accent1"/>
              </a:buClr>
              <a:buSzPts val="2400"/>
              <a:buFont typeface="Calibri"/>
              <a:buChar char="◦"/>
            </a:pPr>
            <a:r>
              <a:rPr b="0" i="0" lang="en-US" sz="2400" u="none" cap="none" strike="noStrike">
                <a:solidFill>
                  <a:srgbClr val="006600"/>
                </a:solidFill>
                <a:latin typeface="Calibri"/>
                <a:ea typeface="Calibri"/>
                <a:cs typeface="Calibri"/>
                <a:sym typeface="Calibri"/>
              </a:rPr>
              <a:t>Examples: </a:t>
            </a:r>
            <a:endParaRPr/>
          </a:p>
          <a:p>
            <a:pPr indent="-381000" lvl="2" marL="1295400" marR="0" rtl="0" algn="l">
              <a:lnSpc>
                <a:spcPct val="90000"/>
              </a:lnSpc>
              <a:spcBef>
                <a:spcPts val="600"/>
              </a:spcBef>
              <a:spcAft>
                <a:spcPts val="0"/>
              </a:spcAft>
              <a:buClr>
                <a:schemeClr val="accent1"/>
              </a:buClr>
              <a:buSzPts val="2400"/>
              <a:buFont typeface="Calibri"/>
              <a:buChar char="◦"/>
            </a:pPr>
            <a:r>
              <a:rPr b="0" i="0" lang="en-US" sz="2400" u="none" cap="none" strike="noStrike">
                <a:solidFill>
                  <a:srgbClr val="006600"/>
                </a:solidFill>
                <a:latin typeface="Calibri"/>
                <a:ea typeface="Calibri"/>
                <a:cs typeface="Calibri"/>
                <a:sym typeface="Calibri"/>
              </a:rPr>
              <a:t>let is a substring of appleton since appleton = app.let.on</a:t>
            </a:r>
            <a:endParaRPr/>
          </a:p>
          <a:p>
            <a:pPr indent="-381000" lvl="2" marL="1295400" marR="0" rtl="0" algn="l">
              <a:lnSpc>
                <a:spcPct val="90000"/>
              </a:lnSpc>
              <a:spcBef>
                <a:spcPts val="600"/>
              </a:spcBef>
              <a:spcAft>
                <a:spcPts val="0"/>
              </a:spcAft>
              <a:buClr>
                <a:schemeClr val="accent1"/>
              </a:buClr>
              <a:buSzPts val="2400"/>
              <a:buFont typeface="Calibri"/>
              <a:buChar char="◦"/>
            </a:pPr>
            <a:r>
              <a:rPr b="0" i="0" lang="en-US" sz="2400" u="none" cap="none" strike="noStrike">
                <a:solidFill>
                  <a:srgbClr val="006600"/>
                </a:solidFill>
                <a:latin typeface="Calibri"/>
                <a:ea typeface="Calibri"/>
                <a:cs typeface="Calibri"/>
                <a:sym typeface="Calibri"/>
              </a:rPr>
              <a:t>0 is a substring of 0 since 0 = epsilon.0.epsilon</a:t>
            </a:r>
            <a:endParaRPr/>
          </a:p>
          <a:p>
            <a:pPr indent="-533400" lvl="0" marL="533400" marR="0" rtl="0" algn="l">
              <a:lnSpc>
                <a:spcPct val="90000"/>
              </a:lnSpc>
              <a:spcBef>
                <a:spcPts val="1600"/>
              </a:spcBef>
              <a:spcAft>
                <a:spcPts val="0"/>
              </a:spcAft>
              <a:buClr>
                <a:schemeClr val="accent1"/>
              </a:buClr>
              <a:buSzPts val="2400"/>
              <a:buFont typeface="Calibri"/>
              <a:buNone/>
            </a:pPr>
            <a:r>
              <a:t/>
            </a:r>
            <a:endParaRPr b="0" i="0" sz="2400" u="none">
              <a:solidFill>
                <a:srgbClr val="006600"/>
              </a:solidFill>
              <a:latin typeface="Calibri"/>
              <a:ea typeface="Calibri"/>
              <a:cs typeface="Calibri"/>
              <a:sym typeface="Calibri"/>
            </a:endParaRPr>
          </a:p>
          <a:p>
            <a:pPr indent="-533400" lvl="0" marL="533400" marR="0" rtl="0" algn="l">
              <a:lnSpc>
                <a:spcPct val="90000"/>
              </a:lnSpc>
              <a:spcBef>
                <a:spcPts val="1400"/>
              </a:spcBef>
              <a:spcAft>
                <a:spcPts val="0"/>
              </a:spcAft>
              <a:buClr>
                <a:schemeClr val="accent1"/>
              </a:buClr>
              <a:buSzPts val="2400"/>
              <a:buFont typeface="Calibri"/>
              <a:buNone/>
            </a:pPr>
            <a:r>
              <a:rPr b="0" i="0" lang="en-US" sz="2400" u="none">
                <a:solidFill>
                  <a:srgbClr val="404040"/>
                </a:solidFill>
                <a:latin typeface="Calibri"/>
                <a:ea typeface="Calibri"/>
                <a:cs typeface="Calibri"/>
                <a:sym typeface="Calibri"/>
              </a:rPr>
              <a:t>Observe that prefix and suffix are special cases</a:t>
            </a:r>
            <a:endParaRPr/>
          </a:p>
          <a:p>
            <a:pPr indent="-533400" lvl="0" marL="533400" marR="0" rtl="0" algn="l">
              <a:lnSpc>
                <a:spcPct val="90000"/>
              </a:lnSpc>
              <a:spcBef>
                <a:spcPts val="1400"/>
              </a:spcBef>
              <a:spcAft>
                <a:spcPts val="0"/>
              </a:spcAft>
              <a:buClr>
                <a:schemeClr val="accent1"/>
              </a:buClr>
              <a:buSzPts val="2400"/>
              <a:buFont typeface="Calibri"/>
              <a:buNone/>
            </a:pPr>
            <a:r>
              <a:rPr b="0" i="0" lang="en-US" sz="2400" u="none">
                <a:solidFill>
                  <a:srgbClr val="404040"/>
                </a:solidFill>
                <a:latin typeface="Calibri"/>
                <a:ea typeface="Calibri"/>
                <a:cs typeface="Calibri"/>
                <a:sym typeface="Calibri"/>
              </a:rPr>
              <a:t>of substring.</a:t>
            </a:r>
            <a:endParaRPr/>
          </a:p>
        </p:txBody>
      </p:sp>
      <p:sp>
        <p:nvSpPr>
          <p:cNvPr id="331" name="Google Shape;331;p4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914400" y="0"/>
            <a:ext cx="7543800" cy="685800"/>
          </a:xfrm>
          <a:prstGeom prst="rect">
            <a:avLst/>
          </a:prstGeom>
          <a:noFill/>
          <a:ln>
            <a:noFill/>
          </a:ln>
        </p:spPr>
        <p:txBody>
          <a:bodyPr anchorCtr="0" anchor="b" bIns="45700" lIns="91425" spcFirstLastPara="1" rIns="91425" wrap="square" tIns="45700">
            <a:normAutofit/>
          </a:bodyPr>
          <a:lstStyle/>
          <a:p>
            <a:pPr indent="-257175" lvl="0" marL="257175" rtl="0" algn="ctr">
              <a:lnSpc>
                <a:spcPct val="85000"/>
              </a:lnSpc>
              <a:spcBef>
                <a:spcPts val="0"/>
              </a:spcBef>
              <a:spcAft>
                <a:spcPts val="0"/>
              </a:spcAft>
              <a:buClr>
                <a:srgbClr val="010103"/>
              </a:buClr>
              <a:buSzPts val="2400"/>
              <a:buFont typeface="Arial"/>
              <a:buNone/>
            </a:pPr>
            <a:r>
              <a:rPr b="1" i="0" lang="en-US" sz="2400" u="none">
                <a:solidFill>
                  <a:srgbClr val="010103"/>
                </a:solidFill>
                <a:latin typeface="Arial"/>
                <a:ea typeface="Arial"/>
                <a:cs typeface="Arial"/>
                <a:sym typeface="Arial"/>
              </a:rPr>
              <a:t>Introduction to Mathematical concepts</a:t>
            </a:r>
            <a:endParaRPr/>
          </a:p>
        </p:txBody>
      </p:sp>
      <p:sp>
        <p:nvSpPr>
          <p:cNvPr id="337" name="Google Shape;337;p4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8" name="Google Shape;338;p41"/>
          <p:cNvSpPr txBox="1"/>
          <p:nvPr/>
        </p:nvSpPr>
        <p:spPr>
          <a:xfrm>
            <a:off x="457200" y="1143000"/>
            <a:ext cx="3962400" cy="52625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2000"/>
              <a:buFont typeface="Arial"/>
              <a:buNone/>
            </a:pPr>
            <a:r>
              <a:rPr b="1" i="0" lang="en-US" sz="2000" u="none" cap="none" strike="noStrike">
                <a:solidFill>
                  <a:srgbClr val="C00000"/>
                </a:solidFill>
                <a:latin typeface="Arial"/>
                <a:ea typeface="Arial"/>
                <a:cs typeface="Arial"/>
                <a:sym typeface="Arial"/>
              </a:rPr>
              <a:t>Inductive Proof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Mathematical technique which is used to prove a statement, a formula or a theorem is true for every natural number.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Three steps: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AutoNum type="arabicParenR"/>
            </a:pPr>
            <a:r>
              <a:rPr b="1" i="0" lang="en-US" sz="2000" u="none" cap="none" strike="noStrike">
                <a:solidFill>
                  <a:schemeClr val="dk1"/>
                </a:solidFill>
                <a:latin typeface="Arial"/>
                <a:ea typeface="Arial"/>
                <a:cs typeface="Arial"/>
                <a:sym typeface="Arial"/>
              </a:rPr>
              <a:t>Base or basis</a:t>
            </a:r>
            <a:r>
              <a:rPr b="0" i="0" lang="en-US" sz="2000" u="none" cap="none" strike="noStrike">
                <a:solidFill>
                  <a:schemeClr val="dk1"/>
                </a:solidFill>
                <a:latin typeface="Arial"/>
                <a:ea typeface="Arial"/>
                <a:cs typeface="Arial"/>
                <a:sym typeface="Arial"/>
              </a:rPr>
              <a:t>: Prove that a statement is true for the initial value.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AutoNum type="arabicParenR"/>
            </a:pPr>
            <a:r>
              <a:rPr b="1" i="0" lang="en-US" sz="2000" u="none" cap="none" strike="noStrike">
                <a:solidFill>
                  <a:schemeClr val="dk1"/>
                </a:solidFill>
                <a:latin typeface="Arial"/>
                <a:ea typeface="Arial"/>
                <a:cs typeface="Arial"/>
                <a:sym typeface="Arial"/>
              </a:rPr>
              <a:t>Induction</a:t>
            </a:r>
            <a:r>
              <a:rPr b="0" i="0" lang="en-US" sz="2000" u="none" cap="none" strike="noStrike">
                <a:solidFill>
                  <a:schemeClr val="dk1"/>
                </a:solidFill>
                <a:latin typeface="Arial"/>
                <a:ea typeface="Arial"/>
                <a:cs typeface="Arial"/>
                <a:sym typeface="Arial"/>
              </a:rPr>
              <a:t> − Assume that statement is true for the n</a:t>
            </a:r>
            <a:r>
              <a:rPr b="0" baseline="30000" i="0" lang="en-US" sz="2000" u="none" cap="none" strike="noStrike">
                <a:solidFill>
                  <a:schemeClr val="dk1"/>
                </a:solidFill>
                <a:latin typeface="Arial"/>
                <a:ea typeface="Arial"/>
                <a:cs typeface="Arial"/>
                <a:sym typeface="Arial"/>
              </a:rPr>
              <a:t>th</a:t>
            </a:r>
            <a:r>
              <a:rPr b="0" i="0" lang="en-US" sz="2000" u="none" cap="none" strike="noStrike">
                <a:solidFill>
                  <a:schemeClr val="dk1"/>
                </a:solidFill>
                <a:latin typeface="Arial"/>
                <a:ea typeface="Arial"/>
                <a:cs typeface="Arial"/>
                <a:sym typeface="Arial"/>
              </a:rPr>
              <a:t> iteration (n)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AutoNum type="arabicParenR"/>
            </a:pPr>
            <a:r>
              <a:rPr b="1" i="0" lang="en-US" sz="2000" u="none" cap="none" strike="noStrike">
                <a:solidFill>
                  <a:schemeClr val="dk1"/>
                </a:solidFill>
                <a:latin typeface="Arial"/>
                <a:ea typeface="Arial"/>
                <a:cs typeface="Arial"/>
                <a:sym typeface="Arial"/>
              </a:rPr>
              <a:t>Proof: </a:t>
            </a:r>
            <a:r>
              <a:rPr b="0" i="0" lang="en-US" sz="2000" u="none" cap="none" strike="noStrike">
                <a:solidFill>
                  <a:schemeClr val="dk1"/>
                </a:solidFill>
                <a:latin typeface="Arial"/>
                <a:ea typeface="Arial"/>
                <a:cs typeface="Arial"/>
                <a:sym typeface="Arial"/>
              </a:rPr>
              <a:t>Prove that statement is  true for </a:t>
            </a:r>
            <a:r>
              <a:rPr b="0" i="1" lang="en-US" sz="2000" u="none" cap="none" strike="noStrike">
                <a:solidFill>
                  <a:schemeClr val="dk1"/>
                </a:solidFill>
                <a:latin typeface="Arial"/>
                <a:ea typeface="Arial"/>
                <a:cs typeface="Arial"/>
                <a:sym typeface="Arial"/>
              </a:rPr>
              <a:t>(n+1)</a:t>
            </a:r>
            <a:r>
              <a:rPr b="0" baseline="30000" i="1" lang="en-US" sz="2000" u="none" cap="none" strike="noStrike">
                <a:solidFill>
                  <a:schemeClr val="dk1"/>
                </a:solidFill>
                <a:latin typeface="Arial"/>
                <a:ea typeface="Arial"/>
                <a:cs typeface="Arial"/>
                <a:sym typeface="Arial"/>
              </a:rPr>
              <a:t>th</a:t>
            </a:r>
            <a:r>
              <a:rPr b="0" i="0" lang="en-US" sz="2000" u="none" cap="none" strike="noStrike">
                <a:solidFill>
                  <a:schemeClr val="dk1"/>
                </a:solidFill>
                <a:latin typeface="Arial"/>
                <a:ea typeface="Arial"/>
                <a:cs typeface="Arial"/>
                <a:sym typeface="Arial"/>
              </a:rPr>
              <a:t> iteration ( </a:t>
            </a:r>
            <a:r>
              <a:rPr b="0" i="1" lang="en-US" sz="2000" u="none" cap="none" strike="noStrike">
                <a:solidFill>
                  <a:schemeClr val="dk1"/>
                </a:solidFill>
                <a:latin typeface="Arial"/>
                <a:ea typeface="Arial"/>
                <a:cs typeface="Arial"/>
                <a:sym typeface="Arial"/>
              </a:rPr>
              <a:t>n+1</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9" name="Google Shape;339;p41"/>
          <p:cNvSpPr txBox="1"/>
          <p:nvPr/>
        </p:nvSpPr>
        <p:spPr>
          <a:xfrm>
            <a:off x="4953000" y="1219200"/>
            <a:ext cx="4191000" cy="2862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Deductive Proof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Consists of sequence of statements whose truth lead us from some initial statement called the hypothesis or the give statement to a conclusion statement.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Example: If H then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 is deduced from H</a:t>
            </a:r>
            <a:endParaRPr b="0" i="0" sz="1400" u="none" cap="none" strike="noStrike">
              <a:solidFill>
                <a:srgbClr val="000000"/>
              </a:solidFill>
              <a:latin typeface="Arial"/>
              <a:ea typeface="Arial"/>
              <a:cs typeface="Arial"/>
              <a:sym typeface="Arial"/>
            </a:endParaRPr>
          </a:p>
        </p:txBody>
      </p:sp>
      <p:sp>
        <p:nvSpPr>
          <p:cNvPr id="340" name="Google Shape;340;p41"/>
          <p:cNvSpPr/>
          <p:nvPr/>
        </p:nvSpPr>
        <p:spPr>
          <a:xfrm>
            <a:off x="58954988" y="19946938"/>
            <a:ext cx="0" cy="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sp>
        <p:nvSpPr>
          <p:cNvPr id="346" name="Google Shape;346;p4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7" name="Google Shape;347;p42"/>
          <p:cNvSpPr txBox="1"/>
          <p:nvPr/>
        </p:nvSpPr>
        <p:spPr>
          <a:xfrm>
            <a:off x="0" y="533400"/>
            <a:ext cx="4648200" cy="203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Direct Proof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way of showing the truth or falsehood of a given statement by a straightforward combination of established facts, usually axioms, existing lemmas and theorems, without making any further assumptions.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48" name="Google Shape;348;p42"/>
          <p:cNvPicPr preferRelativeResize="0"/>
          <p:nvPr/>
        </p:nvPicPr>
        <p:blipFill rotWithShape="1">
          <a:blip r:embed="rId3">
            <a:alphaModFix/>
          </a:blip>
          <a:srcRect b="0" l="0" r="0" t="0"/>
          <a:stretch/>
        </p:blipFill>
        <p:spPr>
          <a:xfrm>
            <a:off x="228600" y="2438400"/>
            <a:ext cx="4238625" cy="3657600"/>
          </a:xfrm>
          <a:prstGeom prst="rect">
            <a:avLst/>
          </a:prstGeom>
          <a:noFill/>
          <a:ln>
            <a:noFill/>
          </a:ln>
        </p:spPr>
      </p:pic>
      <p:sp>
        <p:nvSpPr>
          <p:cNvPr id="349" name="Google Shape;349;p42"/>
          <p:cNvSpPr txBox="1"/>
          <p:nvPr/>
        </p:nvSpPr>
        <p:spPr>
          <a:xfrm>
            <a:off x="5181600" y="533400"/>
            <a:ext cx="3962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Proof by Contrapositive</a:t>
            </a:r>
            <a:endParaRPr b="0" i="0" sz="1400" u="none" cap="none" strike="noStrike">
              <a:solidFill>
                <a:srgbClr val="000000"/>
              </a:solidFill>
              <a:latin typeface="Arial"/>
              <a:ea typeface="Arial"/>
              <a:cs typeface="Arial"/>
              <a:sym typeface="Arial"/>
            </a:endParaRPr>
          </a:p>
        </p:txBody>
      </p:sp>
      <p:sp>
        <p:nvSpPr>
          <p:cNvPr id="350" name="Google Shape;350;p42"/>
          <p:cNvSpPr txBox="1"/>
          <p:nvPr/>
        </p:nvSpPr>
        <p:spPr>
          <a:xfrm>
            <a:off x="5029200" y="1066800"/>
            <a:ext cx="41148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To prove a statement of the form “If A, then B,”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Form the contrapositive- negate A and 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Prove directly that ¬B implies ¬A</a:t>
            </a:r>
            <a:endParaRPr b="0" i="0" sz="1400" u="none" cap="none" strike="noStrike">
              <a:solidFill>
                <a:srgbClr val="000000"/>
              </a:solidFill>
              <a:latin typeface="Arial"/>
              <a:ea typeface="Arial"/>
              <a:cs typeface="Arial"/>
              <a:sym typeface="Arial"/>
            </a:endParaRPr>
          </a:p>
        </p:txBody>
      </p:sp>
      <p:sp>
        <p:nvSpPr>
          <p:cNvPr id="351" name="Google Shape;351;p42"/>
          <p:cNvSpPr txBox="1"/>
          <p:nvPr/>
        </p:nvSpPr>
        <p:spPr>
          <a:xfrm>
            <a:off x="5029200" y="2895600"/>
            <a:ext cx="36576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Statement: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it is raining, then the grass is wet.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Contrapositive: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If the grass is not wet, then it is not raining.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7" name="Google Shape;357;p43"/>
          <p:cNvSpPr txBox="1"/>
          <p:nvPr/>
        </p:nvSpPr>
        <p:spPr>
          <a:xfrm>
            <a:off x="0" y="457200"/>
            <a:ext cx="3124200" cy="646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Proof by Contradiction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(Indirect proof)</a:t>
            </a:r>
            <a:endParaRPr b="0" i="0" sz="1400" u="none" cap="none" strike="noStrike">
              <a:solidFill>
                <a:srgbClr val="000000"/>
              </a:solidFill>
              <a:latin typeface="Arial"/>
              <a:ea typeface="Arial"/>
              <a:cs typeface="Arial"/>
              <a:sym typeface="Arial"/>
            </a:endParaRPr>
          </a:p>
        </p:txBody>
      </p:sp>
      <p:sp>
        <p:nvSpPr>
          <p:cNvPr id="358" name="Google Shape;358;p43"/>
          <p:cNvSpPr txBox="1"/>
          <p:nvPr/>
        </p:nvSpPr>
        <p:spPr>
          <a:xfrm>
            <a:off x="304800" y="1295400"/>
            <a:ext cx="3429000"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Proof by contradiction is a form of proof that establishes the truth or the validity of a proposition, by showing that assuming the proposition to be false leads to a contradiction.</a:t>
            </a:r>
            <a:endParaRPr b="0" i="0" sz="1400" u="none" cap="none" strike="noStrike">
              <a:solidFill>
                <a:srgbClr val="000000"/>
              </a:solidFill>
              <a:latin typeface="Arial"/>
              <a:ea typeface="Arial"/>
              <a:cs typeface="Arial"/>
              <a:sym typeface="Arial"/>
            </a:endParaRPr>
          </a:p>
        </p:txBody>
      </p:sp>
      <p:sp>
        <p:nvSpPr>
          <p:cNvPr id="359" name="Google Shape;359;p43"/>
          <p:cNvSpPr txBox="1"/>
          <p:nvPr/>
        </p:nvSpPr>
        <p:spPr>
          <a:xfrm>
            <a:off x="228600" y="3581400"/>
            <a:ext cx="39624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Example: </a:t>
            </a:r>
            <a:r>
              <a:rPr b="0" i="0" lang="en-US" sz="1800" u="none" cap="none" strike="noStrike">
                <a:solidFill>
                  <a:schemeClr val="dk1"/>
                </a:solidFill>
                <a:latin typeface="Arial"/>
                <a:ea typeface="Arial"/>
                <a:cs typeface="Arial"/>
                <a:sym typeface="Arial"/>
              </a:rPr>
              <a:t>A triangle ABC cannot have more than one right angle.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60" name="Google Shape;360;p43"/>
          <p:cNvPicPr preferRelativeResize="0"/>
          <p:nvPr/>
        </p:nvPicPr>
        <p:blipFill rotWithShape="1">
          <a:blip r:embed="rId3">
            <a:alphaModFix/>
          </a:blip>
          <a:srcRect b="0" l="0" r="0" t="0"/>
          <a:stretch/>
        </p:blipFill>
        <p:spPr>
          <a:xfrm>
            <a:off x="457200" y="4419600"/>
            <a:ext cx="4162425" cy="1990725"/>
          </a:xfrm>
          <a:prstGeom prst="rect">
            <a:avLst/>
          </a:prstGeom>
          <a:noFill/>
          <a:ln>
            <a:noFill/>
          </a:ln>
        </p:spPr>
      </p:pic>
      <p:sp>
        <p:nvSpPr>
          <p:cNvPr id="361" name="Google Shape;361;p43"/>
          <p:cNvSpPr txBox="1"/>
          <p:nvPr/>
        </p:nvSpPr>
        <p:spPr>
          <a:xfrm>
            <a:off x="5105400" y="533400"/>
            <a:ext cx="3352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Proof by Counter Example</a:t>
            </a:r>
            <a:endParaRPr b="0" i="0" sz="1400" u="none" cap="none" strike="noStrike">
              <a:solidFill>
                <a:srgbClr val="000000"/>
              </a:solidFill>
              <a:latin typeface="Arial"/>
              <a:ea typeface="Arial"/>
              <a:cs typeface="Arial"/>
              <a:sym typeface="Arial"/>
            </a:endParaRPr>
          </a:p>
        </p:txBody>
      </p:sp>
      <p:sp>
        <p:nvSpPr>
          <p:cNvPr id="362" name="Google Shape;362;p43"/>
          <p:cNvSpPr txBox="1"/>
          <p:nvPr/>
        </p:nvSpPr>
        <p:spPr>
          <a:xfrm>
            <a:off x="4495800" y="1219200"/>
            <a:ext cx="46482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Proof by counterexample is the technique in mathematics where a statement is shown to be wrong by finding a single example whereby it is not satisfied.</a:t>
            </a:r>
            <a:endParaRPr b="0" i="0" sz="1400" u="none" cap="none" strike="noStrike">
              <a:solidFill>
                <a:srgbClr val="000000"/>
              </a:solidFill>
              <a:latin typeface="Arial"/>
              <a:ea typeface="Arial"/>
              <a:cs typeface="Arial"/>
              <a:sym typeface="Arial"/>
            </a:endParaRPr>
          </a:p>
        </p:txBody>
      </p:sp>
      <p:sp>
        <p:nvSpPr>
          <p:cNvPr id="363" name="Google Shape;363;p43"/>
          <p:cNvSpPr txBox="1"/>
          <p:nvPr/>
        </p:nvSpPr>
        <p:spPr>
          <a:xfrm>
            <a:off x="4648200" y="2819400"/>
            <a:ext cx="3733800"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Prove or disprove the statement that all prime numbers are odd</a:t>
            </a:r>
            <a:r>
              <a:rPr b="1"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Proof: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2 is a prime number but it is not odd.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We have found an example of when the statement is not true.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This disproves the statement by counterexample.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1371600" y="381000"/>
            <a:ext cx="7543800" cy="6270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404040"/>
              </a:buClr>
              <a:buSzPct val="111111"/>
              <a:buFont typeface="Calibri"/>
              <a:buNone/>
            </a:pPr>
            <a:r>
              <a:rPr b="0" i="0" lang="en-US" sz="4300" u="none">
                <a:solidFill>
                  <a:srgbClr val="404040"/>
                </a:solidFill>
                <a:latin typeface="Calibri"/>
                <a:ea typeface="Calibri"/>
                <a:cs typeface="Calibri"/>
                <a:sym typeface="Calibri"/>
              </a:rPr>
              <a:t>Theorem vs Lemma</a:t>
            </a:r>
            <a:endParaRPr/>
          </a:p>
        </p:txBody>
      </p:sp>
      <p:sp>
        <p:nvSpPr>
          <p:cNvPr id="369" name="Google Shape;369;p44"/>
          <p:cNvSpPr txBox="1"/>
          <p:nvPr>
            <p:ph idx="1" type="body"/>
          </p:nvPr>
        </p:nvSpPr>
        <p:spPr>
          <a:xfrm>
            <a:off x="762000" y="2438400"/>
            <a:ext cx="7543800" cy="5030787"/>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1" i="0" lang="en-US" sz="2000" u="none">
                <a:solidFill>
                  <a:srgbClr val="404040"/>
                </a:solidFill>
                <a:latin typeface="Calibri"/>
                <a:ea typeface="Calibri"/>
                <a:cs typeface="Calibri"/>
                <a:sym typeface="Calibri"/>
              </a:rPr>
              <a:t>Lemma: </a:t>
            </a:r>
            <a:r>
              <a:rPr b="0" i="0" lang="en-US" sz="2000" u="none">
                <a:solidFill>
                  <a:srgbClr val="404040"/>
                </a:solidFill>
                <a:latin typeface="Calibri"/>
                <a:ea typeface="Calibri"/>
                <a:cs typeface="Calibri"/>
                <a:sym typeface="Calibri"/>
              </a:rPr>
              <a:t>Mathematical result that is useful for verifying another result</a:t>
            </a:r>
            <a:endParaRPr/>
          </a:p>
          <a:p>
            <a:pPr indent="-90487" lvl="0" marL="90487" marR="0" rtl="0" algn="l">
              <a:lnSpc>
                <a:spcPct val="90000"/>
              </a:lnSpc>
              <a:spcBef>
                <a:spcPts val="1400"/>
              </a:spcBef>
              <a:spcAft>
                <a:spcPts val="0"/>
              </a:spcAft>
              <a:buClr>
                <a:schemeClr val="accent1"/>
              </a:buClr>
              <a:buSzPts val="2000"/>
              <a:buFont typeface="Calibri"/>
              <a:buChar char=" "/>
            </a:pPr>
            <a:r>
              <a:rPr b="1" i="0" lang="en-US" sz="2000" u="none">
                <a:solidFill>
                  <a:srgbClr val="404040"/>
                </a:solidFill>
                <a:latin typeface="Calibri"/>
                <a:ea typeface="Calibri"/>
                <a:cs typeface="Calibri"/>
                <a:sym typeface="Calibri"/>
              </a:rPr>
              <a:t>Theorem</a:t>
            </a:r>
            <a:r>
              <a:rPr b="0" i="0" lang="en-US" sz="2000" u="none">
                <a:solidFill>
                  <a:srgbClr val="404040"/>
                </a:solidFill>
                <a:latin typeface="Calibri"/>
                <a:ea typeface="Calibri"/>
                <a:cs typeface="Calibri"/>
                <a:sym typeface="Calibri"/>
              </a:rPr>
              <a:t>: A true mathematical statement. </a:t>
            </a:r>
            <a:endParaRPr/>
          </a:p>
        </p:txBody>
      </p:sp>
      <p:sp>
        <p:nvSpPr>
          <p:cNvPr id="370" name="Google Shape;370;p4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4" name="Shape 374"/>
        <p:cNvGrpSpPr/>
        <p:nvPr/>
      </p:nvGrpSpPr>
      <p:grpSpPr>
        <a:xfrm>
          <a:off x="0" y="0"/>
          <a:ext cx="0" cy="0"/>
          <a:chOff x="0" y="0"/>
          <a:chExt cx="0" cy="0"/>
        </a:xfrm>
      </p:grpSpPr>
      <p:sp>
        <p:nvSpPr>
          <p:cNvPr id="375" name="Google Shape;375;p45"/>
          <p:cNvSpPr txBox="1"/>
          <p:nvPr/>
        </p:nvSpPr>
        <p:spPr>
          <a:xfrm>
            <a:off x="2497137" y="228600"/>
            <a:ext cx="4513262"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0103"/>
              </a:buClr>
              <a:buSzPts val="2100"/>
              <a:buFont typeface="Arial"/>
              <a:buNone/>
            </a:pPr>
            <a:r>
              <a:rPr b="1" i="0" lang="en-US" sz="2100" u="none" cap="none" strike="noStrike">
                <a:solidFill>
                  <a:srgbClr val="010103"/>
                </a:solidFill>
                <a:latin typeface="Arial"/>
                <a:ea typeface="Arial"/>
                <a:cs typeface="Arial"/>
                <a:sym typeface="Arial"/>
              </a:rPr>
              <a:t>Regular Expressions (RE)</a:t>
            </a:r>
            <a:endParaRPr b="0" i="0" sz="1400" u="none" cap="none" strike="noStrike">
              <a:solidFill>
                <a:srgbClr val="000000"/>
              </a:solidFill>
              <a:latin typeface="Arial"/>
              <a:ea typeface="Arial"/>
              <a:cs typeface="Arial"/>
              <a:sym typeface="Arial"/>
            </a:endParaRPr>
          </a:p>
        </p:txBody>
      </p:sp>
      <p:sp>
        <p:nvSpPr>
          <p:cNvPr id="376" name="Google Shape;376;p4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7" name="Google Shape;377;p45"/>
          <p:cNvSpPr txBox="1"/>
          <p:nvPr/>
        </p:nvSpPr>
        <p:spPr>
          <a:xfrm>
            <a:off x="0" y="914400"/>
            <a:ext cx="8763000" cy="24622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They are shorthand notations to represent a language.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Languages represented by RE is called regular languages.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Regular languages are languages that can be generated from one-element languages by applying certain standard operations a finite number of times</a:t>
            </a:r>
            <a:r>
              <a:rPr b="0" i="1"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8" name="Google Shape;378;p45"/>
          <p:cNvSpPr txBox="1"/>
          <p:nvPr/>
        </p:nvSpPr>
        <p:spPr>
          <a:xfrm>
            <a:off x="457200" y="2743200"/>
            <a:ext cx="7391400" cy="31400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Rules of 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romanLcPeriod"/>
            </a:pPr>
            <a:r>
              <a:rPr b="0" i="0" lang="en-US" sz="1800" u="none" cap="none" strike="noStrike">
                <a:solidFill>
                  <a:schemeClr val="dk1"/>
                </a:solidFill>
                <a:latin typeface="Arial"/>
                <a:ea typeface="Arial"/>
                <a:cs typeface="Arial"/>
                <a:sym typeface="Arial"/>
              </a:rPr>
              <a:t>Every letter of the alphabet ∑ is a regular expression.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romanLcPeriod"/>
            </a:pPr>
            <a:r>
              <a:rPr b="0" i="0" lang="en-US" sz="1800" u="none" cap="none" strike="noStrike">
                <a:solidFill>
                  <a:schemeClr val="dk1"/>
                </a:solidFill>
                <a:latin typeface="Arial"/>
                <a:ea typeface="Arial"/>
                <a:cs typeface="Arial"/>
                <a:sym typeface="Arial"/>
              </a:rPr>
              <a:t>Null string є and empty set Φ are regular expressions.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romanLcPeriod"/>
            </a:pPr>
            <a:r>
              <a:rPr b="0" i="0" lang="en-US" sz="1800" u="none" cap="none" strike="noStrike">
                <a:solidFill>
                  <a:schemeClr val="dk1"/>
                </a:solidFill>
                <a:latin typeface="Arial"/>
                <a:ea typeface="Arial"/>
                <a:cs typeface="Arial"/>
                <a:sym typeface="Arial"/>
              </a:rPr>
              <a:t>If r1 and r2 are regular expressions, then</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r1r2 ( </a:t>
            </a:r>
            <a:r>
              <a:rPr b="1" i="0" lang="en-US" sz="1800" u="none" cap="none" strike="noStrike">
                <a:solidFill>
                  <a:schemeClr val="dk1"/>
                </a:solidFill>
                <a:latin typeface="Arial"/>
                <a:ea typeface="Arial"/>
                <a:cs typeface="Arial"/>
                <a:sym typeface="Arial"/>
              </a:rPr>
              <a:t>concatenation</a:t>
            </a:r>
            <a:r>
              <a:rPr b="0" i="0" lang="en-US" sz="1800" u="none" cap="none" strike="noStrike">
                <a:solidFill>
                  <a:schemeClr val="dk1"/>
                </a:solidFill>
                <a:latin typeface="Arial"/>
                <a:ea typeface="Arial"/>
                <a:cs typeface="Arial"/>
                <a:sym typeface="Arial"/>
              </a:rPr>
              <a:t> of r1r2 )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r1 + r2 ( </a:t>
            </a:r>
            <a:r>
              <a:rPr b="1" i="0" lang="en-US" sz="1800" u="none" cap="none" strike="noStrike">
                <a:solidFill>
                  <a:schemeClr val="dk1"/>
                </a:solidFill>
                <a:latin typeface="Arial"/>
                <a:ea typeface="Arial"/>
                <a:cs typeface="Arial"/>
                <a:sym typeface="Arial"/>
              </a:rPr>
              <a:t>union </a:t>
            </a:r>
            <a:r>
              <a:rPr b="0" i="0" lang="en-US" sz="1800" u="none" cap="none" strike="noStrike">
                <a:solidFill>
                  <a:schemeClr val="dk1"/>
                </a:solidFill>
                <a:latin typeface="Arial"/>
                <a:ea typeface="Arial"/>
                <a:cs typeface="Arial"/>
                <a:sym typeface="Arial"/>
              </a:rPr>
              <a:t>of r1 and r2 )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r1*, r2* ( </a:t>
            </a:r>
            <a:r>
              <a:rPr b="1" i="0" lang="en-US" sz="1800" u="none" cap="none" strike="noStrike">
                <a:solidFill>
                  <a:schemeClr val="dk1"/>
                </a:solidFill>
                <a:latin typeface="Arial"/>
                <a:ea typeface="Arial"/>
                <a:cs typeface="Arial"/>
                <a:sym typeface="Arial"/>
              </a:rPr>
              <a:t>kleen closure </a:t>
            </a:r>
            <a:r>
              <a:rPr b="0" i="0" lang="en-US" sz="1800" u="none" cap="none" strike="noStrike">
                <a:solidFill>
                  <a:schemeClr val="dk1"/>
                </a:solidFill>
                <a:latin typeface="Arial"/>
                <a:ea typeface="Arial"/>
                <a:cs typeface="Arial"/>
                <a:sym typeface="Arial"/>
              </a:rPr>
              <a:t>of r1 and r2 ) are also regular expressions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If a string can be derived from the rules 1, 2 and 3 then it is also a regular expression.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4" name="Google Shape;384;p46"/>
          <p:cNvSpPr txBox="1"/>
          <p:nvPr/>
        </p:nvSpPr>
        <p:spPr>
          <a:xfrm>
            <a:off x="228600" y="1295400"/>
            <a:ext cx="8305800" cy="3170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For two regular expressions r1 and r2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 r1 + r2 is a regular expression denoting union of L(r1) and L(r2). </a:t>
            </a:r>
            <a:br>
              <a:rPr b="0" i="0" lang="en-US" sz="2000" u="none" cap="none" strike="noStrike">
                <a:solidFill>
                  <a:schemeClr val="dk1"/>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L(r1 + r2) = L(r1) U L(r2)</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AutoNum type="alphaLcParenR" startAt="2"/>
            </a:pPr>
            <a:r>
              <a:rPr b="0" i="0" lang="en-US" sz="2000" u="none" cap="none" strike="noStrike">
                <a:solidFill>
                  <a:schemeClr val="dk1"/>
                </a:solidFill>
                <a:latin typeface="Arial"/>
                <a:ea typeface="Arial"/>
                <a:cs typeface="Arial"/>
                <a:sym typeface="Arial"/>
              </a:rPr>
              <a:t>r1r2 is a regular expression denoting the concatenation of L(r1) and L(r2).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                           L(r1r2) = L(r1) . L(r2)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c)   r* is a regular expression denoting the closure of L(r). That is</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L(r*) = L(r)*</a:t>
            </a:r>
            <a:endParaRPr b="0" i="0" sz="1400" u="none" cap="none" strike="noStrike">
              <a:solidFill>
                <a:srgbClr val="000000"/>
              </a:solidFill>
              <a:latin typeface="Arial"/>
              <a:ea typeface="Arial"/>
              <a:cs typeface="Arial"/>
              <a:sym typeface="Arial"/>
            </a:endParaRPr>
          </a:p>
        </p:txBody>
      </p:sp>
      <p:sp>
        <p:nvSpPr>
          <p:cNvPr id="385" name="Google Shape;385;p46"/>
          <p:cNvSpPr txBox="1"/>
          <p:nvPr/>
        </p:nvSpPr>
        <p:spPr>
          <a:xfrm>
            <a:off x="685800" y="304800"/>
            <a:ext cx="70866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OPERATIONS ON REGULAR EXPRESSIONS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8" name="Google Shape;198;p29"/>
          <p:cNvSpPr txBox="1"/>
          <p:nvPr/>
        </p:nvSpPr>
        <p:spPr>
          <a:xfrm>
            <a:off x="0" y="990600"/>
            <a:ext cx="8763000" cy="2400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A formal language is a set of strings of symbols drawn from a finite alphabet.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It is  specified by:</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     a set of rules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     by formal  machine that accepts (recognize) the language.	</a:t>
            </a:r>
            <a:endParaRPr b="0" i="0" sz="1400" u="none" cap="none" strike="noStrike">
              <a:solidFill>
                <a:srgbClr val="000000"/>
              </a:solidFill>
              <a:latin typeface="Arial"/>
              <a:ea typeface="Arial"/>
              <a:cs typeface="Arial"/>
              <a:sym typeface="Arial"/>
            </a:endParaRPr>
          </a:p>
        </p:txBody>
      </p:sp>
      <p:sp>
        <p:nvSpPr>
          <p:cNvPr id="199" name="Google Shape;199;p29"/>
          <p:cNvSpPr txBox="1"/>
          <p:nvPr/>
        </p:nvSpPr>
        <p:spPr>
          <a:xfrm>
            <a:off x="304800" y="304800"/>
            <a:ext cx="8534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FORMAL LANGUAGES</a:t>
            </a:r>
            <a:endParaRPr b="0" i="0" sz="1400" u="none" cap="none" strike="noStrike">
              <a:solidFill>
                <a:srgbClr val="000000"/>
              </a:solidFill>
              <a:latin typeface="Arial"/>
              <a:ea typeface="Arial"/>
              <a:cs typeface="Arial"/>
              <a:sym typeface="Arial"/>
            </a:endParaRPr>
          </a:p>
        </p:txBody>
      </p:sp>
      <p:pic>
        <p:nvPicPr>
          <p:cNvPr id="200" name="Google Shape;200;p29"/>
          <p:cNvPicPr preferRelativeResize="0"/>
          <p:nvPr/>
        </p:nvPicPr>
        <p:blipFill rotWithShape="1">
          <a:blip r:embed="rId3">
            <a:alphaModFix/>
          </a:blip>
          <a:srcRect b="0" l="0" r="0" t="0"/>
          <a:stretch/>
        </p:blipFill>
        <p:spPr>
          <a:xfrm>
            <a:off x="609600" y="3429000"/>
            <a:ext cx="7572375"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1" name="Google Shape;391;p47"/>
          <p:cNvSpPr txBox="1"/>
          <p:nvPr/>
        </p:nvSpPr>
        <p:spPr>
          <a:xfrm>
            <a:off x="0" y="381000"/>
            <a:ext cx="9144000" cy="5632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Example: Consider r1={a,b}  r2={0,1}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Union: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r1+r2={a,b,0,1}    // set of alphabets or digits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startAt="2"/>
            </a:pPr>
            <a:r>
              <a:rPr b="1" i="0" lang="en-US" sz="1800" u="none" cap="none" strike="noStrike">
                <a:solidFill>
                  <a:schemeClr val="dk1"/>
                </a:solidFill>
                <a:latin typeface="Arial"/>
                <a:ea typeface="Arial"/>
                <a:cs typeface="Arial"/>
                <a:sym typeface="Arial"/>
              </a:rPr>
              <a:t>Concatenation: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r1.r2=r1r2={a0,a1,b0,b1}    //set of alphabets and digits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a:t>
            </a:r>
            <a:r>
              <a:rPr b="1" i="0" lang="en-US" sz="1800" u="none" cap="none" strike="noStrike">
                <a:solidFill>
                  <a:schemeClr val="dk1"/>
                </a:solidFill>
                <a:latin typeface="Arial"/>
                <a:ea typeface="Arial"/>
                <a:cs typeface="Arial"/>
                <a:sym typeface="Arial"/>
              </a:rPr>
              <a:t>. Kleen’s Closure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r1*  ={Є, a, aa, aaa, aaaa, …, b, bb, bbb, …} //0 or any number of times repeating the symbols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 </a:t>
            </a:r>
            <a:r>
              <a:rPr b="1" i="0" lang="en-US" sz="1800" u="none" cap="none" strike="noStrike">
                <a:solidFill>
                  <a:schemeClr val="dk1"/>
                </a:solidFill>
                <a:latin typeface="Arial"/>
                <a:ea typeface="Arial"/>
                <a:cs typeface="Arial"/>
                <a:sym typeface="Arial"/>
              </a:rPr>
              <a:t>Positive Closure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r1+={a, aa, aaa, …, b, bb, bbb, …} //1 or any number of times repeating the symbols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sp>
        <p:nvSpPr>
          <p:cNvPr id="396" name="Google Shape;396;p4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7" name="Google Shape;397;p48"/>
          <p:cNvSpPr txBox="1"/>
          <p:nvPr/>
        </p:nvSpPr>
        <p:spPr>
          <a:xfrm>
            <a:off x="114300" y="1485900"/>
            <a:ext cx="6629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8" name="Google Shape;398;p48"/>
          <p:cNvPicPr preferRelativeResize="0"/>
          <p:nvPr/>
        </p:nvPicPr>
        <p:blipFill rotWithShape="1">
          <a:blip r:embed="rId3">
            <a:alphaModFix/>
          </a:blip>
          <a:srcRect b="0" l="0" r="0" t="0"/>
          <a:stretch/>
        </p:blipFill>
        <p:spPr>
          <a:xfrm>
            <a:off x="914400" y="1371600"/>
            <a:ext cx="2076450" cy="419100"/>
          </a:xfrm>
          <a:prstGeom prst="rect">
            <a:avLst/>
          </a:prstGeom>
          <a:noFill/>
          <a:ln>
            <a:noFill/>
          </a:ln>
        </p:spPr>
      </p:pic>
      <p:pic>
        <p:nvPicPr>
          <p:cNvPr id="399" name="Google Shape;399;p48"/>
          <p:cNvPicPr preferRelativeResize="0"/>
          <p:nvPr/>
        </p:nvPicPr>
        <p:blipFill rotWithShape="1">
          <a:blip r:embed="rId4">
            <a:alphaModFix/>
          </a:blip>
          <a:srcRect b="0" l="0" r="0" t="0"/>
          <a:stretch/>
        </p:blipFill>
        <p:spPr>
          <a:xfrm>
            <a:off x="3429000" y="1447800"/>
            <a:ext cx="2733675" cy="428625"/>
          </a:xfrm>
          <a:prstGeom prst="rect">
            <a:avLst/>
          </a:prstGeom>
          <a:noFill/>
          <a:ln>
            <a:noFill/>
          </a:ln>
        </p:spPr>
      </p:pic>
      <p:pic>
        <p:nvPicPr>
          <p:cNvPr id="400" name="Google Shape;400;p48"/>
          <p:cNvPicPr preferRelativeResize="0"/>
          <p:nvPr/>
        </p:nvPicPr>
        <p:blipFill rotWithShape="1">
          <a:blip r:embed="rId5">
            <a:alphaModFix/>
          </a:blip>
          <a:srcRect b="0" l="0" r="0" t="0"/>
          <a:stretch/>
        </p:blipFill>
        <p:spPr>
          <a:xfrm>
            <a:off x="3505200" y="2133600"/>
            <a:ext cx="2495550" cy="428625"/>
          </a:xfrm>
          <a:prstGeom prst="rect">
            <a:avLst/>
          </a:prstGeom>
          <a:noFill/>
          <a:ln>
            <a:noFill/>
          </a:ln>
        </p:spPr>
      </p:pic>
      <p:pic>
        <p:nvPicPr>
          <p:cNvPr id="401" name="Google Shape;401;p48"/>
          <p:cNvPicPr preferRelativeResize="0"/>
          <p:nvPr/>
        </p:nvPicPr>
        <p:blipFill rotWithShape="1">
          <a:blip r:embed="rId6">
            <a:alphaModFix/>
          </a:blip>
          <a:srcRect b="0" l="0" r="0" t="0"/>
          <a:stretch/>
        </p:blipFill>
        <p:spPr>
          <a:xfrm>
            <a:off x="3505200" y="2667000"/>
            <a:ext cx="3524250" cy="428625"/>
          </a:xfrm>
          <a:prstGeom prst="rect">
            <a:avLst/>
          </a:prstGeom>
          <a:noFill/>
          <a:ln>
            <a:noFill/>
          </a:ln>
        </p:spPr>
      </p:pic>
      <p:pic>
        <p:nvPicPr>
          <p:cNvPr id="402" name="Google Shape;402;p48"/>
          <p:cNvPicPr preferRelativeResize="0"/>
          <p:nvPr/>
        </p:nvPicPr>
        <p:blipFill rotWithShape="1">
          <a:blip r:embed="rId7">
            <a:alphaModFix/>
          </a:blip>
          <a:srcRect b="0" l="0" r="0" t="0"/>
          <a:stretch/>
        </p:blipFill>
        <p:spPr>
          <a:xfrm>
            <a:off x="3505200" y="3276600"/>
            <a:ext cx="2838450" cy="428625"/>
          </a:xfrm>
          <a:prstGeom prst="rect">
            <a:avLst/>
          </a:prstGeom>
          <a:noFill/>
          <a:ln>
            <a:noFill/>
          </a:ln>
        </p:spPr>
      </p:pic>
      <p:pic>
        <p:nvPicPr>
          <p:cNvPr id="403" name="Google Shape;403;p48"/>
          <p:cNvPicPr preferRelativeResize="0"/>
          <p:nvPr/>
        </p:nvPicPr>
        <p:blipFill rotWithShape="1">
          <a:blip r:embed="rId8">
            <a:alphaModFix/>
          </a:blip>
          <a:srcRect b="0" l="0" r="0" t="0"/>
          <a:stretch/>
        </p:blipFill>
        <p:spPr>
          <a:xfrm>
            <a:off x="3505200" y="3810000"/>
            <a:ext cx="3400425" cy="563562"/>
          </a:xfrm>
          <a:prstGeom prst="rect">
            <a:avLst/>
          </a:prstGeom>
          <a:noFill/>
          <a:ln>
            <a:noFill/>
          </a:ln>
        </p:spPr>
      </p:pic>
      <p:pic>
        <p:nvPicPr>
          <p:cNvPr id="404" name="Google Shape;404;p48"/>
          <p:cNvPicPr preferRelativeResize="0"/>
          <p:nvPr/>
        </p:nvPicPr>
        <p:blipFill rotWithShape="1">
          <a:blip r:embed="rId9">
            <a:alphaModFix/>
          </a:blip>
          <a:srcRect b="0" l="0" r="0" t="0"/>
          <a:stretch/>
        </p:blipFill>
        <p:spPr>
          <a:xfrm>
            <a:off x="3505200" y="4572000"/>
            <a:ext cx="4248150" cy="419100"/>
          </a:xfrm>
          <a:prstGeom prst="rect">
            <a:avLst/>
          </a:prstGeom>
          <a:noFill/>
          <a:ln>
            <a:noFill/>
          </a:ln>
        </p:spPr>
      </p:pic>
      <p:sp>
        <p:nvSpPr>
          <p:cNvPr id="405" name="Google Shape;405;p48"/>
          <p:cNvSpPr txBox="1"/>
          <p:nvPr/>
        </p:nvSpPr>
        <p:spPr>
          <a:xfrm>
            <a:off x="457200" y="460375"/>
            <a:ext cx="830580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0103"/>
              </a:buClr>
              <a:buSzPts val="2100"/>
              <a:buFont typeface="Arial"/>
              <a:buNone/>
            </a:pPr>
            <a:r>
              <a:rPr b="1" i="0" lang="en-US" sz="2100" u="none" cap="none" strike="noStrike">
                <a:solidFill>
                  <a:srgbClr val="010103"/>
                </a:solidFill>
                <a:latin typeface="Arial"/>
                <a:ea typeface="Arial"/>
                <a:cs typeface="Arial"/>
                <a:sym typeface="Arial"/>
              </a:rPr>
              <a:t>Generate the strings from the regular expression R1=(a+b).a*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sp>
        <p:nvSpPr>
          <p:cNvPr id="410" name="Google Shape;410;p4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1" name="Google Shape;411;p49"/>
          <p:cNvSpPr txBox="1"/>
          <p:nvPr/>
        </p:nvSpPr>
        <p:spPr>
          <a:xfrm>
            <a:off x="85725" y="2728912"/>
            <a:ext cx="6629400" cy="4114800"/>
          </a:xfrm>
          <a:prstGeom prst="rect">
            <a:avLst/>
          </a:prstGeom>
          <a:noFill/>
          <a:ln>
            <a:noFill/>
          </a:ln>
        </p:spPr>
        <p:txBody>
          <a:bodyPr anchorCtr="0" anchor="t" bIns="45700" lIns="91425" spcFirstLastPara="1" rIns="91425" wrap="square" tIns="45700">
            <a:noAutofit/>
          </a:bodyPr>
          <a:lstStyle/>
          <a:p>
            <a:pPr indent="-95250" lvl="0" marL="2286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Regular expression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412" name="Google Shape;412;p49"/>
          <p:cNvPicPr preferRelativeResize="0"/>
          <p:nvPr/>
        </p:nvPicPr>
        <p:blipFill rotWithShape="1">
          <a:blip r:embed="rId3">
            <a:alphaModFix/>
          </a:blip>
          <a:srcRect b="0" l="0" r="0" t="0"/>
          <a:stretch/>
        </p:blipFill>
        <p:spPr>
          <a:xfrm>
            <a:off x="2698750" y="1828800"/>
            <a:ext cx="2971800" cy="419100"/>
          </a:xfrm>
          <a:prstGeom prst="rect">
            <a:avLst/>
          </a:prstGeom>
          <a:noFill/>
          <a:ln>
            <a:noFill/>
          </a:ln>
        </p:spPr>
      </p:pic>
      <p:pic>
        <p:nvPicPr>
          <p:cNvPr id="413" name="Google Shape;413;p49"/>
          <p:cNvPicPr preferRelativeResize="0"/>
          <p:nvPr/>
        </p:nvPicPr>
        <p:blipFill rotWithShape="1">
          <a:blip r:embed="rId4">
            <a:alphaModFix/>
          </a:blip>
          <a:srcRect b="0" l="0" r="0" t="0"/>
          <a:stretch/>
        </p:blipFill>
        <p:spPr>
          <a:xfrm>
            <a:off x="2641600" y="2422525"/>
            <a:ext cx="4783137" cy="419100"/>
          </a:xfrm>
          <a:prstGeom prst="rect">
            <a:avLst/>
          </a:prstGeom>
          <a:noFill/>
          <a:ln>
            <a:noFill/>
          </a:ln>
        </p:spPr>
      </p:pic>
      <p:sp>
        <p:nvSpPr>
          <p:cNvPr id="414" name="Google Shape;414;p49"/>
          <p:cNvSpPr txBox="1"/>
          <p:nvPr/>
        </p:nvSpPr>
        <p:spPr>
          <a:xfrm>
            <a:off x="114300" y="1485900"/>
            <a:ext cx="6629400" cy="4114800"/>
          </a:xfrm>
          <a:prstGeom prst="rect">
            <a:avLst/>
          </a:prstGeom>
          <a:noFill/>
          <a:ln>
            <a:noFill/>
          </a:ln>
        </p:spPr>
        <p:txBody>
          <a:bodyPr anchorCtr="0" anchor="t" bIns="45700" lIns="91425" spcFirstLastPara="1" rIns="91425" wrap="square" tIns="45700">
            <a:noAutofit/>
          </a:bodyPr>
          <a:lstStyle/>
          <a:p>
            <a:pPr indent="-95250" lvl="0" marL="22860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Regular expression</a:t>
            </a:r>
            <a:endParaRPr b="0" i="0" sz="1400" u="none" cap="none" strike="noStrike">
              <a:solidFill>
                <a:srgbClr val="000000"/>
              </a:solidFill>
              <a:latin typeface="Arial"/>
              <a:ea typeface="Arial"/>
              <a:cs typeface="Arial"/>
              <a:sym typeface="Arial"/>
            </a:endParaRPr>
          </a:p>
        </p:txBody>
      </p:sp>
      <p:pic>
        <p:nvPicPr>
          <p:cNvPr id="415" name="Google Shape;415;p49"/>
          <p:cNvPicPr preferRelativeResize="0"/>
          <p:nvPr/>
        </p:nvPicPr>
        <p:blipFill rotWithShape="1">
          <a:blip r:embed="rId5">
            <a:alphaModFix/>
          </a:blip>
          <a:srcRect b="0" l="0" r="0" t="0"/>
          <a:stretch/>
        </p:blipFill>
        <p:spPr>
          <a:xfrm>
            <a:off x="2522537" y="3113087"/>
            <a:ext cx="3324225" cy="407987"/>
          </a:xfrm>
          <a:prstGeom prst="rect">
            <a:avLst/>
          </a:prstGeom>
          <a:noFill/>
          <a:ln>
            <a:noFill/>
          </a:ln>
        </p:spPr>
      </p:pic>
      <p:grpSp>
        <p:nvGrpSpPr>
          <p:cNvPr id="416" name="Google Shape;416;p49"/>
          <p:cNvGrpSpPr/>
          <p:nvPr/>
        </p:nvGrpSpPr>
        <p:grpSpPr>
          <a:xfrm>
            <a:off x="923925" y="4037012"/>
            <a:ext cx="6978650" cy="508000"/>
            <a:chOff x="836" y="2128"/>
            <a:chExt cx="5862" cy="427"/>
          </a:xfrm>
        </p:grpSpPr>
        <p:pic>
          <p:nvPicPr>
            <p:cNvPr id="417" name="Google Shape;417;p49"/>
            <p:cNvPicPr preferRelativeResize="0"/>
            <p:nvPr/>
          </p:nvPicPr>
          <p:blipFill rotWithShape="1">
            <a:blip r:embed="rId6">
              <a:alphaModFix/>
            </a:blip>
            <a:srcRect b="0" l="0" r="0" t="0"/>
            <a:stretch/>
          </p:blipFill>
          <p:spPr>
            <a:xfrm>
              <a:off x="836" y="2144"/>
              <a:ext cx="584" cy="335"/>
            </a:xfrm>
            <a:prstGeom prst="rect">
              <a:avLst/>
            </a:prstGeom>
            <a:noFill/>
            <a:ln>
              <a:noFill/>
            </a:ln>
          </p:spPr>
        </p:pic>
        <p:sp>
          <p:nvSpPr>
            <p:cNvPr id="418" name="Google Shape;418;p49"/>
            <p:cNvSpPr txBox="1"/>
            <p:nvPr/>
          </p:nvSpPr>
          <p:spPr>
            <a:xfrm>
              <a:off x="1478" y="2128"/>
              <a:ext cx="5220" cy="4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 { all strings  containing substring 00 } </a:t>
              </a:r>
              <a:endParaRPr b="0" i="0" sz="1400" u="none" cap="none" strike="noStrike">
                <a:solidFill>
                  <a:srgbClr val="000000"/>
                </a:solidFill>
                <a:latin typeface="Arial"/>
                <a:ea typeface="Arial"/>
                <a:cs typeface="Arial"/>
                <a:sym typeface="Arial"/>
              </a:endParaRPr>
            </a:p>
          </p:txBody>
        </p:sp>
      </p:grpSp>
      <p:sp>
        <p:nvSpPr>
          <p:cNvPr id="419" name="Google Shape;419;p49"/>
          <p:cNvSpPr txBox="1"/>
          <p:nvPr/>
        </p:nvSpPr>
        <p:spPr>
          <a:xfrm>
            <a:off x="2781300" y="460375"/>
            <a:ext cx="45148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0103"/>
              </a:buClr>
              <a:buSzPts val="2100"/>
              <a:buFont typeface="Arial"/>
              <a:buNone/>
            </a:pPr>
            <a:r>
              <a:rPr b="1" i="0" lang="en-US" sz="2100" u="none" cap="none" strike="noStrike">
                <a:solidFill>
                  <a:srgbClr val="010103"/>
                </a:solidFill>
                <a:latin typeface="Arial"/>
                <a:ea typeface="Arial"/>
                <a:cs typeface="Arial"/>
                <a:sym typeface="Arial"/>
              </a:rPr>
              <a:t>Regular Expressions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sp>
        <p:nvSpPr>
          <p:cNvPr id="424" name="Google Shape;424;p5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25" name="Google Shape;425;p50"/>
          <p:cNvPicPr preferRelativeResize="0"/>
          <p:nvPr/>
        </p:nvPicPr>
        <p:blipFill rotWithShape="1">
          <a:blip r:embed="rId3">
            <a:alphaModFix/>
          </a:blip>
          <a:srcRect b="0" l="0" r="0" t="0"/>
          <a:stretch/>
        </p:blipFill>
        <p:spPr>
          <a:xfrm>
            <a:off x="1287462" y="1295400"/>
            <a:ext cx="6629400" cy="251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9" name="Shape 429"/>
        <p:cNvGrpSpPr/>
        <p:nvPr/>
      </p:nvGrpSpPr>
      <p:grpSpPr>
        <a:xfrm>
          <a:off x="0" y="0"/>
          <a:ext cx="0" cy="0"/>
          <a:chOff x="0" y="0"/>
          <a:chExt cx="0" cy="0"/>
        </a:xfrm>
      </p:grpSpPr>
      <p:sp>
        <p:nvSpPr>
          <p:cNvPr id="430" name="Google Shape;430;p5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31" name="Google Shape;431;p51"/>
          <p:cNvPicPr preferRelativeResize="0"/>
          <p:nvPr/>
        </p:nvPicPr>
        <p:blipFill rotWithShape="1">
          <a:blip r:embed="rId3">
            <a:alphaModFix/>
          </a:blip>
          <a:srcRect b="0" l="0" r="0" t="0"/>
          <a:stretch/>
        </p:blipFill>
        <p:spPr>
          <a:xfrm>
            <a:off x="0" y="762000"/>
            <a:ext cx="7696200" cy="4648200"/>
          </a:xfrm>
          <a:prstGeom prst="rect">
            <a:avLst/>
          </a:prstGeom>
          <a:noFill/>
          <a:ln>
            <a:noFill/>
          </a:ln>
        </p:spPr>
      </p:pic>
      <p:sp>
        <p:nvSpPr>
          <p:cNvPr id="432" name="Google Shape;432;p51"/>
          <p:cNvSpPr txBox="1"/>
          <p:nvPr/>
        </p:nvSpPr>
        <p:spPr>
          <a:xfrm>
            <a:off x="381000" y="228600"/>
            <a:ext cx="79248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IDENTITY RULES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 name="Shape 436"/>
        <p:cNvGrpSpPr/>
        <p:nvPr/>
      </p:nvGrpSpPr>
      <p:grpSpPr>
        <a:xfrm>
          <a:off x="0" y="0"/>
          <a:ext cx="0" cy="0"/>
          <a:chOff x="0" y="0"/>
          <a:chExt cx="0" cy="0"/>
        </a:xfrm>
      </p:grpSpPr>
      <p:sp>
        <p:nvSpPr>
          <p:cNvPr id="437" name="Google Shape;437;p5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8" name="Google Shape;438;p52"/>
          <p:cNvSpPr txBox="1"/>
          <p:nvPr/>
        </p:nvSpPr>
        <p:spPr>
          <a:xfrm>
            <a:off x="1524000" y="457200"/>
            <a:ext cx="5900737"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0103"/>
              </a:buClr>
              <a:buSzPts val="2100"/>
              <a:buFont typeface="Arial"/>
              <a:buNone/>
            </a:pPr>
            <a:r>
              <a:rPr b="1" i="0" lang="en-US" sz="2100" u="none" cap="none" strike="noStrike">
                <a:solidFill>
                  <a:srgbClr val="010103"/>
                </a:solidFill>
                <a:latin typeface="Arial"/>
                <a:ea typeface="Arial"/>
                <a:cs typeface="Arial"/>
                <a:sym typeface="Arial"/>
              </a:rPr>
              <a:t>Solve Problems in Regular Expressions</a:t>
            </a:r>
            <a:endParaRPr b="0" i="0" sz="1400" u="none" cap="none" strike="noStrike">
              <a:solidFill>
                <a:srgbClr val="000000"/>
              </a:solidFill>
              <a:latin typeface="Arial"/>
              <a:ea typeface="Arial"/>
              <a:cs typeface="Arial"/>
              <a:sym typeface="Arial"/>
            </a:endParaRPr>
          </a:p>
        </p:txBody>
      </p:sp>
      <p:sp>
        <p:nvSpPr>
          <p:cNvPr id="439" name="Google Shape;439;p52"/>
          <p:cNvSpPr txBox="1"/>
          <p:nvPr/>
        </p:nvSpPr>
        <p:spPr>
          <a:xfrm>
            <a:off x="381000" y="1447800"/>
            <a:ext cx="8077200" cy="6186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Construct RE for the following: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 Strings of 0’s and 1’s.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Set of all strings of  a’s and b’s ending with bb over Σ={a, 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 Set of strings that begin with 0 and end with 1 over  Σ={0, 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 Set of strings with two consecutive a’s over   Σ={a, 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AutoNum type="arabicPeriod" startAt="5"/>
            </a:pPr>
            <a:r>
              <a:rPr b="0" i="0" lang="en-US" sz="1800" u="none" cap="none" strike="noStrike">
                <a:solidFill>
                  <a:schemeClr val="dk1"/>
                </a:solidFill>
                <a:latin typeface="Arial"/>
                <a:ea typeface="Arial"/>
                <a:cs typeface="Arial"/>
                <a:sym typeface="Arial"/>
              </a:rPr>
              <a:t>Set of strings ending with abc over over  Σ={a, b, 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 Set of strings with atleast one 1 and one 0 over  Σ={0, 1}</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457200" y="254000"/>
            <a:ext cx="8229600" cy="660400"/>
          </a:xfrm>
          <a:prstGeom prst="rect">
            <a:avLst/>
          </a:prstGeom>
          <a:noFill/>
          <a:ln>
            <a:noFill/>
          </a:ln>
        </p:spPr>
        <p:txBody>
          <a:bodyPr anchorCtr="0" anchor="b" bIns="45700" lIns="91425" spcFirstLastPara="1" rIns="91425" wrap="square" tIns="45700">
            <a:normAutofit/>
          </a:bodyPr>
          <a:lstStyle/>
          <a:p>
            <a:pPr indent="0" lvl="0" marL="53975" rtl="0" algn="l">
              <a:lnSpc>
                <a:spcPct val="85000"/>
              </a:lnSpc>
              <a:spcBef>
                <a:spcPts val="0"/>
              </a:spcBef>
              <a:spcAft>
                <a:spcPts val="0"/>
              </a:spcAft>
              <a:buClr>
                <a:srgbClr val="010103"/>
              </a:buClr>
              <a:buSzPts val="2100"/>
              <a:buFont typeface="Arial"/>
              <a:buNone/>
            </a:pPr>
            <a:r>
              <a:rPr b="1" i="0" lang="en-US" sz="2100" u="none">
                <a:solidFill>
                  <a:srgbClr val="010103"/>
                </a:solidFill>
                <a:latin typeface="Arial"/>
                <a:ea typeface="Arial"/>
                <a:cs typeface="Arial"/>
                <a:sym typeface="Arial"/>
              </a:rPr>
              <a:t>Deterministic Finite Automata (DFA)</a:t>
            </a:r>
            <a:endParaRPr/>
          </a:p>
        </p:txBody>
      </p:sp>
      <p:pic>
        <p:nvPicPr>
          <p:cNvPr id="445" name="Google Shape;445;p53"/>
          <p:cNvPicPr preferRelativeResize="0"/>
          <p:nvPr>
            <p:ph idx="1" type="body"/>
          </p:nvPr>
        </p:nvPicPr>
        <p:blipFill rotWithShape="1">
          <a:blip r:embed="rId3">
            <a:alphaModFix/>
          </a:blip>
          <a:srcRect b="0" l="0" r="0" t="0"/>
          <a:stretch/>
        </p:blipFill>
        <p:spPr>
          <a:xfrm>
            <a:off x="762000" y="1489075"/>
            <a:ext cx="7620000" cy="4530725"/>
          </a:xfrm>
          <a:prstGeom prst="rect">
            <a:avLst/>
          </a:prstGeom>
          <a:noFill/>
          <a:ln>
            <a:noFill/>
          </a:ln>
        </p:spPr>
      </p:pic>
      <p:sp>
        <p:nvSpPr>
          <p:cNvPr id="446" name="Google Shape;446;p5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52" name="Google Shape;452;p54"/>
          <p:cNvPicPr preferRelativeResize="0"/>
          <p:nvPr/>
        </p:nvPicPr>
        <p:blipFill rotWithShape="1">
          <a:blip r:embed="rId3">
            <a:alphaModFix/>
          </a:blip>
          <a:srcRect b="0" l="0" r="0" t="0"/>
          <a:stretch/>
        </p:blipFill>
        <p:spPr>
          <a:xfrm>
            <a:off x="7239000" y="457200"/>
            <a:ext cx="1905000" cy="2895600"/>
          </a:xfrm>
          <a:prstGeom prst="rect">
            <a:avLst/>
          </a:prstGeom>
          <a:noFill/>
          <a:ln>
            <a:noFill/>
          </a:ln>
        </p:spPr>
      </p:pic>
      <p:sp>
        <p:nvSpPr>
          <p:cNvPr id="453" name="Google Shape;453;p54"/>
          <p:cNvSpPr txBox="1"/>
          <p:nvPr/>
        </p:nvSpPr>
        <p:spPr>
          <a:xfrm>
            <a:off x="457200" y="0"/>
            <a:ext cx="80772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FINITE STATE MACHINES</a:t>
            </a:r>
            <a:endParaRPr b="0" i="0" sz="1400" u="none" cap="none" strike="noStrike">
              <a:solidFill>
                <a:srgbClr val="000000"/>
              </a:solidFill>
              <a:latin typeface="Arial"/>
              <a:ea typeface="Arial"/>
              <a:cs typeface="Arial"/>
              <a:sym typeface="Arial"/>
            </a:endParaRPr>
          </a:p>
        </p:txBody>
      </p:sp>
      <p:sp>
        <p:nvSpPr>
          <p:cNvPr id="454" name="Google Shape;454;p54"/>
          <p:cNvSpPr txBox="1"/>
          <p:nvPr/>
        </p:nvSpPr>
        <p:spPr>
          <a:xfrm>
            <a:off x="304800" y="457200"/>
            <a:ext cx="7620000" cy="6186487"/>
          </a:xfrm>
          <a:prstGeom prst="rect">
            <a:avLst/>
          </a:prstGeom>
          <a:noFill/>
          <a:ln>
            <a:noFill/>
          </a:ln>
        </p:spPr>
        <p:txBody>
          <a:bodyPr anchorCtr="0" anchor="t" bIns="45700" lIns="91425" spcFirstLastPara="1" rIns="91425" wrap="square" tIns="45700">
            <a:spAutoFit/>
          </a:bodyPr>
          <a:lstStyle/>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Simplest computational model</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States represent the status of a system.</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Finite-state machines may also contain one or multiple accepting states.</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States are connected with each other using transitions. </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Each transition contains a set of </a:t>
            </a:r>
            <a:r>
              <a:rPr b="1" i="0" lang="en-US" sz="2000" u="none" cap="none" strike="noStrike">
                <a:solidFill>
                  <a:schemeClr val="dk1"/>
                </a:solidFill>
                <a:latin typeface="Arial"/>
                <a:ea typeface="Arial"/>
                <a:cs typeface="Arial"/>
                <a:sym typeface="Arial"/>
              </a:rPr>
              <a:t>symbols. </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The set of all symbols presented in the FSM is called the </a:t>
            </a:r>
            <a:r>
              <a:rPr b="1" i="0" lang="en-US" sz="2000" u="none" cap="none" strike="noStrike">
                <a:solidFill>
                  <a:schemeClr val="dk1"/>
                </a:solidFill>
                <a:latin typeface="Arial"/>
                <a:ea typeface="Arial"/>
                <a:cs typeface="Arial"/>
                <a:sym typeface="Arial"/>
              </a:rPr>
              <a:t>alphabet. </a:t>
            </a:r>
            <a:endParaRPr b="0" i="0" sz="1400" u="none" cap="none" strike="noStrike">
              <a:solidFill>
                <a:srgbClr val="000000"/>
              </a:solidFill>
              <a:latin typeface="Arial"/>
              <a:ea typeface="Arial"/>
              <a:cs typeface="Arial"/>
              <a:sym typeface="Arial"/>
            </a:endParaRPr>
          </a:p>
          <a:p>
            <a:pPr indent="-342900" lvl="1" marL="342900" marR="0" rtl="0" algn="l">
              <a:lnSpc>
                <a:spcPct val="15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When the source state is active and the transition is executed, it changes the active state from the source state to the destination state only if the current input matches the symbol of the transition.</a:t>
            </a:r>
            <a:endParaRPr b="0" i="0" sz="1400" u="none" cap="none" strike="noStrike">
              <a:solidFill>
                <a:srgbClr val="000000"/>
              </a:solidFill>
              <a:latin typeface="Arial"/>
              <a:ea typeface="Arial"/>
              <a:cs typeface="Arial"/>
              <a:sym typeface="Arial"/>
            </a:endParaRPr>
          </a:p>
          <a:p>
            <a:pPr indent="-228600" lvl="1"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400"/>
              <a:buNone/>
            </a:pPr>
            <a:r>
              <a:t/>
            </a:r>
            <a:endParaRPr sz="4800">
              <a:solidFill>
                <a:srgbClr val="404040"/>
              </a:solidFill>
              <a:latin typeface="Calibri"/>
              <a:ea typeface="Calibri"/>
              <a:cs typeface="Calibri"/>
              <a:sym typeface="Calibri"/>
            </a:endParaRPr>
          </a:p>
        </p:txBody>
      </p:sp>
      <p:sp>
        <p:nvSpPr>
          <p:cNvPr id="460" name="Google Shape;460;p55"/>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90488" marR="0" rtl="0" algn="l">
              <a:lnSpc>
                <a:spcPct val="90000"/>
              </a:lnSpc>
              <a:spcBef>
                <a:spcPts val="0"/>
              </a:spcBef>
              <a:spcAft>
                <a:spcPts val="0"/>
              </a:spcAft>
              <a:buClr>
                <a:schemeClr val="accent1"/>
              </a:buClr>
              <a:buSzPts val="2000"/>
              <a:buFont typeface="Calibri"/>
              <a:buNone/>
            </a:pPr>
            <a:r>
              <a:t/>
            </a:r>
            <a:endParaRPr sz="2000">
              <a:solidFill>
                <a:srgbClr val="404040"/>
              </a:solidFill>
              <a:latin typeface="Calibri"/>
              <a:ea typeface="Calibri"/>
              <a:cs typeface="Calibri"/>
              <a:sym typeface="Calibri"/>
            </a:endParaRPr>
          </a:p>
        </p:txBody>
      </p:sp>
      <p:sp>
        <p:nvSpPr>
          <p:cNvPr id="461" name="Google Shape;461;p5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2" name="Google Shape;462;p55"/>
          <p:cNvPicPr preferRelativeResize="0"/>
          <p:nvPr/>
        </p:nvPicPr>
        <p:blipFill rotWithShape="1">
          <a:blip r:embed="rId3">
            <a:alphaModFix/>
          </a:blip>
          <a:srcRect b="0" l="0" r="0" t="0"/>
          <a:stretch/>
        </p:blipFill>
        <p:spPr>
          <a:xfrm>
            <a:off x="914400" y="1219200"/>
            <a:ext cx="7548562" cy="432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sp>
        <p:nvSpPr>
          <p:cNvPr id="467" name="Google Shape;467;p5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68" name="Google Shape;468;p56"/>
          <p:cNvPicPr preferRelativeResize="0"/>
          <p:nvPr/>
        </p:nvPicPr>
        <p:blipFill rotWithShape="1">
          <a:blip r:embed="rId3">
            <a:alphaModFix/>
          </a:blip>
          <a:srcRect b="0" l="0" r="0" t="0"/>
          <a:stretch/>
        </p:blipFill>
        <p:spPr>
          <a:xfrm>
            <a:off x="381000" y="1752600"/>
            <a:ext cx="5257800" cy="3200400"/>
          </a:xfrm>
          <a:prstGeom prst="rect">
            <a:avLst/>
          </a:prstGeom>
          <a:noFill/>
          <a:ln>
            <a:noFill/>
          </a:ln>
        </p:spPr>
      </p:pic>
      <p:sp>
        <p:nvSpPr>
          <p:cNvPr id="469" name="Google Shape;469;p56"/>
          <p:cNvSpPr txBox="1"/>
          <p:nvPr/>
        </p:nvSpPr>
        <p:spPr>
          <a:xfrm>
            <a:off x="304800" y="0"/>
            <a:ext cx="88392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DETERMINISTIC FINITE STATE AUTOMATA</a:t>
            </a:r>
            <a:endParaRPr b="0" i="0" sz="1400" u="none" cap="none" strike="noStrike">
              <a:solidFill>
                <a:srgbClr val="000000"/>
              </a:solidFill>
              <a:latin typeface="Arial"/>
              <a:ea typeface="Arial"/>
              <a:cs typeface="Arial"/>
              <a:sym typeface="Arial"/>
            </a:endParaRPr>
          </a:p>
        </p:txBody>
      </p:sp>
      <p:sp>
        <p:nvSpPr>
          <p:cNvPr id="470" name="Google Shape;470;p56"/>
          <p:cNvSpPr txBox="1"/>
          <p:nvPr/>
        </p:nvSpPr>
        <p:spPr>
          <a:xfrm>
            <a:off x="304800" y="609600"/>
            <a:ext cx="79248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In DFA, for each input symbol, one can determine the state to which the machine will move.</a:t>
            </a:r>
            <a:endParaRPr b="0" i="0" sz="1400" u="none" cap="none" strike="noStrike">
              <a:solidFill>
                <a:srgbClr val="000000"/>
              </a:solidFill>
              <a:latin typeface="Arial"/>
              <a:ea typeface="Arial"/>
              <a:cs typeface="Arial"/>
              <a:sym typeface="Arial"/>
            </a:endParaRPr>
          </a:p>
        </p:txBody>
      </p:sp>
      <p:sp>
        <p:nvSpPr>
          <p:cNvPr id="471" name="Google Shape;471;p56"/>
          <p:cNvSpPr txBox="1"/>
          <p:nvPr/>
        </p:nvSpPr>
        <p:spPr>
          <a:xfrm>
            <a:off x="304800" y="1371600"/>
            <a:ext cx="4191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Formal definition</a:t>
            </a:r>
            <a:endParaRPr b="0" i="0" sz="1400" u="none" cap="none" strike="noStrike">
              <a:solidFill>
                <a:srgbClr val="000000"/>
              </a:solidFill>
              <a:latin typeface="Arial"/>
              <a:ea typeface="Arial"/>
              <a:cs typeface="Arial"/>
              <a:sym typeface="Arial"/>
            </a:endParaRPr>
          </a:p>
        </p:txBody>
      </p:sp>
      <p:sp>
        <p:nvSpPr>
          <p:cNvPr id="472" name="Google Shape;472;p56"/>
          <p:cNvSpPr txBox="1"/>
          <p:nvPr/>
        </p:nvSpPr>
        <p:spPr>
          <a:xfrm>
            <a:off x="304800" y="5257800"/>
            <a:ext cx="35814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Example: Traffic signals. Red and green cannot glow simultaneously</a:t>
            </a:r>
            <a:endParaRPr b="0" i="0" sz="1400" u="none" cap="none" strike="noStrike">
              <a:solidFill>
                <a:srgbClr val="000000"/>
              </a:solidFill>
              <a:latin typeface="Arial"/>
              <a:ea typeface="Arial"/>
              <a:cs typeface="Arial"/>
              <a:sym typeface="Arial"/>
            </a:endParaRPr>
          </a:p>
        </p:txBody>
      </p:sp>
      <p:pic>
        <p:nvPicPr>
          <p:cNvPr id="473" name="Google Shape;473;p56"/>
          <p:cNvPicPr preferRelativeResize="0"/>
          <p:nvPr/>
        </p:nvPicPr>
        <p:blipFill rotWithShape="1">
          <a:blip r:embed="rId4">
            <a:alphaModFix/>
          </a:blip>
          <a:srcRect b="0" l="0" r="0" t="0"/>
          <a:stretch/>
        </p:blipFill>
        <p:spPr>
          <a:xfrm>
            <a:off x="5486400" y="1828800"/>
            <a:ext cx="3657600" cy="320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6" name="Google Shape;206;p30"/>
          <p:cNvSpPr txBox="1"/>
          <p:nvPr/>
        </p:nvSpPr>
        <p:spPr>
          <a:xfrm>
            <a:off x="609600" y="304800"/>
            <a:ext cx="75438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AUTOMATA THEORY</a:t>
            </a:r>
            <a:endParaRPr b="0" i="0" sz="1400" u="none" cap="none" strike="noStrike">
              <a:solidFill>
                <a:srgbClr val="000000"/>
              </a:solidFill>
              <a:latin typeface="Arial"/>
              <a:ea typeface="Arial"/>
              <a:cs typeface="Arial"/>
              <a:sym typeface="Arial"/>
            </a:endParaRPr>
          </a:p>
        </p:txBody>
      </p:sp>
      <p:sp>
        <p:nvSpPr>
          <p:cNvPr id="207" name="Google Shape;207;p30"/>
          <p:cNvSpPr txBox="1"/>
          <p:nvPr/>
        </p:nvSpPr>
        <p:spPr>
          <a:xfrm>
            <a:off x="304800" y="1143000"/>
            <a:ext cx="8534400" cy="37861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It is the study of abstract machines and the computation problems that can be solved using these machines. The abstract machine is called the automata.</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The main motivation behind developing the automata theory was to develop methods to describe and analyse the dynamic behaviour of the machines.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The Formal Languages and Automata Theory appears in almost all fields of computer science under various disguises.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2743200" y="0"/>
            <a:ext cx="2286000" cy="457200"/>
          </a:xfrm>
          <a:prstGeom prst="rect">
            <a:avLst/>
          </a:prstGeom>
          <a:noFill/>
          <a:ln>
            <a:noFill/>
          </a:ln>
        </p:spPr>
        <p:txBody>
          <a:bodyPr anchorCtr="0" anchor="b" bIns="45700" lIns="91425" spcFirstLastPara="1" rIns="91425" wrap="square" tIns="45700">
            <a:normAutofit/>
          </a:bodyPr>
          <a:lstStyle/>
          <a:p>
            <a:pPr indent="0" lvl="0" marL="53975" rtl="0" algn="l">
              <a:lnSpc>
                <a:spcPct val="85000"/>
              </a:lnSpc>
              <a:spcBef>
                <a:spcPts val="0"/>
              </a:spcBef>
              <a:spcAft>
                <a:spcPts val="0"/>
              </a:spcAft>
              <a:buClr>
                <a:srgbClr val="010103"/>
              </a:buClr>
              <a:buSzPts val="2100"/>
              <a:buFont typeface="Arial"/>
              <a:buNone/>
            </a:pPr>
            <a:r>
              <a:rPr b="1" i="0" lang="en-US" sz="2100" u="none">
                <a:solidFill>
                  <a:srgbClr val="010103"/>
                </a:solidFill>
                <a:latin typeface="Arial"/>
                <a:ea typeface="Arial"/>
                <a:cs typeface="Arial"/>
                <a:sym typeface="Arial"/>
              </a:rPr>
              <a:t>Transition table</a:t>
            </a:r>
            <a:endParaRPr/>
          </a:p>
        </p:txBody>
      </p:sp>
      <p:sp>
        <p:nvSpPr>
          <p:cNvPr id="479" name="Google Shape;479;p57"/>
          <p:cNvSpPr txBox="1"/>
          <p:nvPr>
            <p:ph idx="1" type="body"/>
          </p:nvPr>
        </p:nvSpPr>
        <p:spPr>
          <a:xfrm>
            <a:off x="228600" y="381000"/>
            <a:ext cx="8229600" cy="4911725"/>
          </a:xfrm>
          <a:prstGeom prst="rect">
            <a:avLst/>
          </a:prstGeom>
          <a:noFill/>
          <a:ln>
            <a:noFill/>
          </a:ln>
        </p:spPr>
        <p:txBody>
          <a:bodyPr anchorCtr="0" anchor="t" bIns="45700" lIns="0" spcFirstLastPara="1" rIns="0" wrap="square" tIns="45700">
            <a:noAutofit/>
          </a:bodyPr>
          <a:lstStyle/>
          <a:p>
            <a:pPr indent="-90487" lvl="0" marL="90487"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A transition table is a conventional tabular representation of functions like δ that takes the two argument and returns another state.</a:t>
            </a:r>
            <a:endParaRPr/>
          </a:p>
          <a:p>
            <a:pPr indent="-90487" lvl="0" marL="90487"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The row of the table corresponding to the states.</a:t>
            </a:r>
            <a:endParaRPr/>
          </a:p>
          <a:p>
            <a:pPr indent="-90487" lvl="0" marL="90487"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The column of the table corresponding to the inputs.</a:t>
            </a:r>
            <a:endParaRPr/>
          </a:p>
          <a:p>
            <a:pPr indent="0" lvl="0" marL="90488" rtl="0" algn="l">
              <a:lnSpc>
                <a:spcPct val="90000"/>
              </a:lnSpc>
              <a:spcBef>
                <a:spcPts val="1400"/>
              </a:spcBef>
              <a:spcAft>
                <a:spcPts val="0"/>
              </a:spcAft>
              <a:buSzPts val="2000"/>
              <a:buNone/>
            </a:pPr>
            <a:r>
              <a:t/>
            </a:r>
            <a:endParaRPr b="0" i="0" sz="2000" u="none">
              <a:solidFill>
                <a:srgbClr val="404040"/>
              </a:solidFill>
              <a:latin typeface="Calibri"/>
              <a:ea typeface="Calibri"/>
              <a:cs typeface="Calibri"/>
              <a:sym typeface="Calibri"/>
            </a:endParaRPr>
          </a:p>
        </p:txBody>
      </p:sp>
      <p:sp>
        <p:nvSpPr>
          <p:cNvPr id="480" name="Google Shape;480;p5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81" name="Google Shape;481;p57"/>
          <p:cNvPicPr preferRelativeResize="0"/>
          <p:nvPr/>
        </p:nvPicPr>
        <p:blipFill rotWithShape="1">
          <a:blip r:embed="rId3">
            <a:alphaModFix/>
          </a:blip>
          <a:srcRect b="0" l="0" r="0" t="0"/>
          <a:stretch/>
        </p:blipFill>
        <p:spPr>
          <a:xfrm>
            <a:off x="381000" y="2133600"/>
            <a:ext cx="3276600" cy="4724400"/>
          </a:xfrm>
          <a:prstGeom prst="rect">
            <a:avLst/>
          </a:prstGeom>
          <a:noFill/>
          <a:ln>
            <a:noFill/>
          </a:ln>
        </p:spPr>
      </p:pic>
      <p:pic>
        <p:nvPicPr>
          <p:cNvPr id="482" name="Google Shape;482;p57"/>
          <p:cNvPicPr preferRelativeResize="0"/>
          <p:nvPr/>
        </p:nvPicPr>
        <p:blipFill rotWithShape="1">
          <a:blip r:embed="rId4">
            <a:alphaModFix/>
          </a:blip>
          <a:srcRect b="0" l="0" r="0" t="0"/>
          <a:stretch/>
        </p:blipFill>
        <p:spPr>
          <a:xfrm>
            <a:off x="5334000" y="2438400"/>
            <a:ext cx="3352800" cy="396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8"/>
          <p:cNvSpPr txBox="1"/>
          <p:nvPr>
            <p:ph type="title"/>
          </p:nvPr>
        </p:nvSpPr>
        <p:spPr>
          <a:xfrm>
            <a:off x="457200" y="254000"/>
            <a:ext cx="8229600" cy="1143000"/>
          </a:xfrm>
          <a:prstGeom prst="rect">
            <a:avLst/>
          </a:prstGeom>
          <a:noFill/>
          <a:ln>
            <a:noFill/>
          </a:ln>
        </p:spPr>
        <p:txBody>
          <a:bodyPr anchorCtr="0" anchor="b" bIns="45700" lIns="91425" spcFirstLastPara="1" rIns="91425" wrap="square" tIns="45700">
            <a:normAutofit/>
          </a:bodyPr>
          <a:lstStyle/>
          <a:p>
            <a:pPr indent="0" lvl="0" marL="53975" rtl="0" algn="l">
              <a:lnSpc>
                <a:spcPct val="85000"/>
              </a:lnSpc>
              <a:spcBef>
                <a:spcPts val="0"/>
              </a:spcBef>
              <a:spcAft>
                <a:spcPts val="0"/>
              </a:spcAft>
              <a:buClr>
                <a:srgbClr val="010103"/>
              </a:buClr>
              <a:buSzPts val="2100"/>
              <a:buFont typeface="Arial"/>
              <a:buNone/>
            </a:pPr>
            <a:r>
              <a:rPr b="1" i="0" lang="en-US" sz="2100" u="none">
                <a:solidFill>
                  <a:srgbClr val="010103"/>
                </a:solidFill>
                <a:latin typeface="Arial"/>
                <a:ea typeface="Arial"/>
                <a:cs typeface="Arial"/>
                <a:sym typeface="Arial"/>
              </a:rPr>
              <a:t>Extending the Transition functions to the strings</a:t>
            </a:r>
            <a:endParaRPr/>
          </a:p>
        </p:txBody>
      </p:sp>
      <p:pic>
        <p:nvPicPr>
          <p:cNvPr id="488" name="Google Shape;488;p58"/>
          <p:cNvPicPr preferRelativeResize="0"/>
          <p:nvPr>
            <p:ph idx="1" type="body"/>
          </p:nvPr>
        </p:nvPicPr>
        <p:blipFill rotWithShape="1">
          <a:blip r:embed="rId3">
            <a:alphaModFix/>
          </a:blip>
          <a:srcRect b="0" l="0" r="0" t="0"/>
          <a:stretch/>
        </p:blipFill>
        <p:spPr>
          <a:xfrm>
            <a:off x="822325" y="1846262"/>
            <a:ext cx="7543800" cy="4554537"/>
          </a:xfrm>
          <a:prstGeom prst="rect">
            <a:avLst/>
          </a:prstGeom>
          <a:noFill/>
          <a:ln>
            <a:noFill/>
          </a:ln>
        </p:spPr>
      </p:pic>
      <p:sp>
        <p:nvSpPr>
          <p:cNvPr id="489" name="Google Shape;489;p5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9"/>
          <p:cNvPicPr preferRelativeResize="0"/>
          <p:nvPr>
            <p:ph idx="1" type="body"/>
          </p:nvPr>
        </p:nvPicPr>
        <p:blipFill rotWithShape="1">
          <a:blip r:embed="rId3">
            <a:alphaModFix/>
          </a:blip>
          <a:srcRect b="0" l="0" r="0" t="0"/>
          <a:stretch/>
        </p:blipFill>
        <p:spPr>
          <a:xfrm>
            <a:off x="822325" y="1846262"/>
            <a:ext cx="7543800" cy="4022725"/>
          </a:xfrm>
          <a:prstGeom prst="rect">
            <a:avLst/>
          </a:prstGeom>
          <a:noFill/>
          <a:ln>
            <a:noFill/>
          </a:ln>
        </p:spPr>
      </p:pic>
      <p:sp>
        <p:nvSpPr>
          <p:cNvPr id="495" name="Google Shape;495;p5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txBox="1"/>
          <p:nvPr>
            <p:ph type="title"/>
          </p:nvPr>
        </p:nvSpPr>
        <p:spPr>
          <a:xfrm>
            <a:off x="228600" y="287337"/>
            <a:ext cx="8137525" cy="5508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404040"/>
              </a:buClr>
              <a:buSzPct val="111111"/>
              <a:buFont typeface="Calibri"/>
              <a:buNone/>
            </a:pPr>
            <a:r>
              <a:rPr b="0" i="0" lang="en-US" sz="2300" u="none">
                <a:solidFill>
                  <a:srgbClr val="404040"/>
                </a:solidFill>
                <a:latin typeface="Calibri"/>
                <a:ea typeface="Calibri"/>
                <a:cs typeface="Calibri"/>
                <a:sym typeface="Calibri"/>
              </a:rPr>
              <a:t>Consider the following transition diagram and to check the input string 110111,011101 is accepted or not.</a:t>
            </a:r>
            <a:endParaRPr/>
          </a:p>
        </p:txBody>
      </p:sp>
      <p:sp>
        <p:nvSpPr>
          <p:cNvPr id="501" name="Google Shape;501;p6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02" name="Google Shape;502;p60"/>
          <p:cNvPicPr preferRelativeResize="0"/>
          <p:nvPr/>
        </p:nvPicPr>
        <p:blipFill rotWithShape="1">
          <a:blip r:embed="rId3">
            <a:alphaModFix/>
          </a:blip>
          <a:srcRect b="0" l="0" r="0" t="0"/>
          <a:stretch/>
        </p:blipFill>
        <p:spPr>
          <a:xfrm>
            <a:off x="1295400" y="762000"/>
            <a:ext cx="4410075" cy="1828800"/>
          </a:xfrm>
          <a:prstGeom prst="rect">
            <a:avLst/>
          </a:prstGeom>
          <a:noFill/>
          <a:ln>
            <a:noFill/>
          </a:ln>
        </p:spPr>
      </p:pic>
      <p:sp>
        <p:nvSpPr>
          <p:cNvPr id="503" name="Google Shape;503;p60"/>
          <p:cNvSpPr txBox="1"/>
          <p:nvPr/>
        </p:nvSpPr>
        <p:spPr>
          <a:xfrm>
            <a:off x="228600" y="2514600"/>
            <a:ext cx="7543800" cy="4022725"/>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W=110111</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A,є) =A.</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 =B.</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A,11) =δ( A,1),1 =δ( B,1) =B.</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A,110) =δ( A,11),0 =δ( B,0) = C.</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A,1101) =δ( A,110),1 =δ( C,1) = D.</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A,11010) =δ( A,1101),0 =δ( D,1) = B.</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δ( A,110101) =δ( A,11010),0 =δ( B,1) = B.</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It does not reach the final state. </a:t>
            </a:r>
            <a:endParaRPr b="0" i="0" sz="1400" u="none" cap="none" strike="noStrike">
              <a:solidFill>
                <a:srgbClr val="000000"/>
              </a:solidFill>
              <a:latin typeface="Arial"/>
              <a:ea typeface="Arial"/>
              <a:cs typeface="Arial"/>
              <a:sym typeface="Arial"/>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The given string is not accepted by DFA.</a:t>
            </a:r>
            <a:endParaRPr b="0" i="0" sz="1400" u="none" cap="none" strike="noStrike">
              <a:solidFill>
                <a:srgbClr val="000000"/>
              </a:solidFill>
              <a:latin typeface="Arial"/>
              <a:ea typeface="Arial"/>
              <a:cs typeface="Arial"/>
              <a:sym typeface="Arial"/>
            </a:endParaRPr>
          </a:p>
        </p:txBody>
      </p:sp>
      <p:sp>
        <p:nvSpPr>
          <p:cNvPr id="504" name="Google Shape;504;p60"/>
          <p:cNvSpPr txBox="1"/>
          <p:nvPr/>
        </p:nvSpPr>
        <p:spPr>
          <a:xfrm>
            <a:off x="457200" y="254000"/>
            <a:ext cx="8229600" cy="11430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8" name="Shape 508"/>
        <p:cNvGrpSpPr/>
        <p:nvPr/>
      </p:nvGrpSpPr>
      <p:grpSpPr>
        <a:xfrm>
          <a:off x="0" y="0"/>
          <a:ext cx="0" cy="0"/>
          <a:chOff x="0" y="0"/>
          <a:chExt cx="0" cy="0"/>
        </a:xfrm>
      </p:grpSpPr>
      <p:sp>
        <p:nvSpPr>
          <p:cNvPr id="509" name="Google Shape;509;p6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0" name="Google Shape;510;p61"/>
          <p:cNvSpPr txBox="1"/>
          <p:nvPr/>
        </p:nvSpPr>
        <p:spPr>
          <a:xfrm>
            <a:off x="609600" y="228600"/>
            <a:ext cx="8153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CONSTRUCTION OF DFA-TYPES</a:t>
            </a:r>
            <a:endParaRPr b="0" i="0" sz="1400" u="none" cap="none" strike="noStrike">
              <a:solidFill>
                <a:srgbClr val="000000"/>
              </a:solidFill>
              <a:latin typeface="Arial"/>
              <a:ea typeface="Arial"/>
              <a:cs typeface="Arial"/>
              <a:sym typeface="Arial"/>
            </a:endParaRPr>
          </a:p>
        </p:txBody>
      </p:sp>
      <p:sp>
        <p:nvSpPr>
          <p:cNvPr id="511" name="Google Shape;511;p61"/>
          <p:cNvSpPr txBox="1"/>
          <p:nvPr/>
        </p:nvSpPr>
        <p:spPr>
          <a:xfrm>
            <a:off x="533400" y="990600"/>
            <a:ext cx="8382000" cy="64627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1. Ending with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Eg: Construct a DFA over input Σ={0,1} that accepts strings ending with 01.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2. Starting with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Eg: Construct a DFA over input Σ={0,1} that accepts strings starting with 001.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3. Substring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Eg: Construct a DFA over input Σ={a, b, c} that accepts strings with bbb as substring.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AutoNum type="arabicPeriod" startAt="4"/>
            </a:pPr>
            <a:r>
              <a:rPr b="1" i="0" lang="en-US" sz="1800" u="none" cap="none" strike="noStrike">
                <a:solidFill>
                  <a:srgbClr val="C00000"/>
                </a:solidFill>
                <a:latin typeface="Arial"/>
                <a:ea typeface="Arial"/>
                <a:cs typeface="Arial"/>
                <a:sym typeface="Arial"/>
              </a:rPr>
              <a:t>Does not contain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Eg: Construct a DFA over input Σ={a, b, c} that accepts strings which does not contain bbb.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5. Divisibility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Construct a DFA over input Σ={0,1} that accepts numbers that are divisible by five.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6. Even / Odd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Construct a DFA over the input</a:t>
            </a:r>
            <a:r>
              <a:rPr b="1" i="0" lang="en-US" sz="1800" u="none" cap="none" strike="noStrike">
                <a:solidFill>
                  <a:srgbClr val="C00000"/>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Σ={0,1} that accepts odd number of 1s and even no of 0.</a:t>
            </a:r>
            <a:endParaRPr b="1" i="0" sz="1800" u="none" cap="none" strike="noStrike">
              <a:solidFill>
                <a:srgbClr val="C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sp>
        <p:nvSpPr>
          <p:cNvPr id="516" name="Google Shape;516;p62"/>
          <p:cNvSpPr txBox="1"/>
          <p:nvPr>
            <p:ph type="title"/>
          </p:nvPr>
        </p:nvSpPr>
        <p:spPr>
          <a:xfrm>
            <a:off x="457200" y="254000"/>
            <a:ext cx="8229600" cy="1143000"/>
          </a:xfrm>
          <a:prstGeom prst="rect">
            <a:avLst/>
          </a:prstGeom>
          <a:noFill/>
          <a:ln>
            <a:noFill/>
          </a:ln>
        </p:spPr>
        <p:txBody>
          <a:bodyPr anchorCtr="0" anchor="b" bIns="45700" lIns="91425" spcFirstLastPara="1" rIns="91425" wrap="square" tIns="45700">
            <a:normAutofit/>
          </a:bodyPr>
          <a:lstStyle/>
          <a:p>
            <a:pPr indent="0" lvl="0" marL="53975" rtl="0" algn="l">
              <a:lnSpc>
                <a:spcPct val="85000"/>
              </a:lnSpc>
              <a:spcBef>
                <a:spcPts val="0"/>
              </a:spcBef>
              <a:spcAft>
                <a:spcPts val="0"/>
              </a:spcAft>
              <a:buClr>
                <a:srgbClr val="010103"/>
              </a:buClr>
              <a:buSzPts val="2100"/>
              <a:buFont typeface="Arial"/>
              <a:buNone/>
            </a:pPr>
            <a:r>
              <a:rPr b="1" i="0" lang="en-US" sz="2100" u="none">
                <a:solidFill>
                  <a:srgbClr val="010103"/>
                </a:solidFill>
                <a:latin typeface="Arial"/>
                <a:ea typeface="Arial"/>
                <a:cs typeface="Arial"/>
                <a:sym typeface="Arial"/>
              </a:rPr>
              <a:t>Language of DFA</a:t>
            </a:r>
            <a:endParaRPr/>
          </a:p>
        </p:txBody>
      </p:sp>
      <p:pic>
        <p:nvPicPr>
          <p:cNvPr id="517" name="Google Shape;517;p62"/>
          <p:cNvPicPr preferRelativeResize="0"/>
          <p:nvPr>
            <p:ph idx="1" type="body"/>
          </p:nvPr>
        </p:nvPicPr>
        <p:blipFill rotWithShape="1">
          <a:blip r:embed="rId3">
            <a:alphaModFix/>
          </a:blip>
          <a:srcRect b="0" l="0" r="0" t="0"/>
          <a:stretch/>
        </p:blipFill>
        <p:spPr>
          <a:xfrm>
            <a:off x="1066800" y="1828800"/>
            <a:ext cx="6324600" cy="3481387"/>
          </a:xfrm>
          <a:prstGeom prst="rect">
            <a:avLst/>
          </a:prstGeom>
          <a:noFill/>
          <a:ln>
            <a:noFill/>
          </a:ln>
        </p:spPr>
      </p:pic>
      <p:sp>
        <p:nvSpPr>
          <p:cNvPr id="518" name="Google Shape;518;p6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2" name="Shape 522"/>
        <p:cNvGrpSpPr/>
        <p:nvPr/>
      </p:nvGrpSpPr>
      <p:grpSpPr>
        <a:xfrm>
          <a:off x="0" y="0"/>
          <a:ext cx="0" cy="0"/>
          <a:chOff x="0" y="0"/>
          <a:chExt cx="0" cy="0"/>
        </a:xfrm>
      </p:grpSpPr>
      <p:sp>
        <p:nvSpPr>
          <p:cNvPr id="523" name="Google Shape;523;p6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4" name="Google Shape;524;p63"/>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10103"/>
              </a:buClr>
              <a:buSzPts val="2400"/>
              <a:buFont typeface="Arial"/>
              <a:buNone/>
            </a:pPr>
            <a:r>
              <a:rPr b="1" i="0" lang="en-US" sz="2400" u="none">
                <a:solidFill>
                  <a:srgbClr val="010103"/>
                </a:solidFill>
                <a:latin typeface="Arial"/>
                <a:ea typeface="Arial"/>
                <a:cs typeface="Arial"/>
                <a:sym typeface="Arial"/>
              </a:rPr>
              <a:t>Regular Languages</a:t>
            </a:r>
            <a:endParaRPr/>
          </a:p>
        </p:txBody>
      </p:sp>
      <p:sp>
        <p:nvSpPr>
          <p:cNvPr id="525" name="Google Shape;525;p63"/>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90487" lvl="0" marL="90487" rtl="0" algn="l">
              <a:lnSpc>
                <a:spcPct val="90000"/>
              </a:lnSpc>
              <a:spcBef>
                <a:spcPts val="0"/>
              </a:spcBef>
              <a:spcAft>
                <a:spcPts val="0"/>
              </a:spcAft>
              <a:buClr>
                <a:schemeClr val="accent1"/>
              </a:buClr>
              <a:buSzPts val="2400"/>
              <a:buFont typeface="Calibri"/>
              <a:buChar char=" "/>
            </a:pPr>
            <a:r>
              <a:rPr b="0" i="0" lang="en-US" sz="2400" u="none">
                <a:solidFill>
                  <a:srgbClr val="FF0000"/>
                </a:solidFill>
                <a:latin typeface="Calibri"/>
                <a:ea typeface="Calibri"/>
                <a:cs typeface="Calibri"/>
                <a:sym typeface="Calibri"/>
              </a:rPr>
              <a:t>Definition</a:t>
            </a:r>
            <a:r>
              <a:rPr b="0" i="0" lang="en-US" sz="2400" u="none">
                <a:solidFill>
                  <a:srgbClr val="404040"/>
                </a:solidFill>
                <a:latin typeface="Calibri"/>
                <a:ea typeface="Calibri"/>
                <a:cs typeface="Calibri"/>
                <a:sym typeface="Calibri"/>
              </a:rPr>
              <a:t>: A Language is </a:t>
            </a:r>
            <a:r>
              <a:rPr b="0" i="0" lang="en-US" sz="2400" u="none">
                <a:solidFill>
                  <a:schemeClr val="accent1"/>
                </a:solidFill>
                <a:latin typeface="Calibri"/>
                <a:ea typeface="Calibri"/>
                <a:cs typeface="Calibri"/>
                <a:sym typeface="Calibri"/>
              </a:rPr>
              <a:t>regular</a:t>
            </a:r>
            <a:r>
              <a:rPr b="0" i="0" lang="en-US" sz="2400" u="none">
                <a:solidFill>
                  <a:srgbClr val="404040"/>
                </a:solidFill>
                <a:latin typeface="Calibri"/>
                <a:ea typeface="Calibri"/>
                <a:cs typeface="Calibri"/>
                <a:sym typeface="Calibri"/>
              </a:rPr>
              <a:t> iff there is a DFA that accepts it. </a:t>
            </a:r>
            <a:endParaRPr/>
          </a:p>
          <a:p>
            <a:pPr indent="-90487" lvl="0" marL="90487" rtl="0" algn="l">
              <a:lnSpc>
                <a:spcPct val="90000"/>
              </a:lnSpc>
              <a:spcBef>
                <a:spcPts val="1400"/>
              </a:spcBef>
              <a:spcAft>
                <a:spcPts val="0"/>
              </a:spcAft>
              <a:buClr>
                <a:schemeClr val="accent1"/>
              </a:buClr>
              <a:buSzPts val="2400"/>
              <a:buFont typeface="Calibri"/>
              <a:buChar char=" "/>
            </a:pPr>
            <a:r>
              <a:rPr b="0" i="0" lang="en-US" sz="2400" u="none">
                <a:solidFill>
                  <a:srgbClr val="008000"/>
                </a:solidFill>
                <a:latin typeface="Calibri"/>
                <a:ea typeface="Calibri"/>
                <a:cs typeface="Calibri"/>
                <a:sym typeface="Calibri"/>
              </a:rPr>
              <a:t>Examples: </a:t>
            </a:r>
            <a:endParaRPr/>
          </a:p>
          <a:p>
            <a:pPr indent="-182560" lvl="1" marL="382587" rtl="0" algn="l">
              <a:lnSpc>
                <a:spcPct val="90000"/>
              </a:lnSpc>
              <a:spcBef>
                <a:spcPts val="4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φ</a:t>
            </a:r>
            <a:endParaRPr/>
          </a:p>
          <a:p>
            <a:pPr indent="-182560" lvl="1" marL="382587" rtl="0" algn="l">
              <a:lnSpc>
                <a:spcPct val="90000"/>
              </a:lnSpc>
              <a:spcBef>
                <a:spcPts val="6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{ε}</a:t>
            </a:r>
            <a:endParaRPr/>
          </a:p>
          <a:p>
            <a:pPr indent="-182560" lvl="1" marL="382587" rtl="0" algn="l">
              <a:lnSpc>
                <a:spcPct val="90000"/>
              </a:lnSpc>
              <a:spcBef>
                <a:spcPts val="6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Σ</a:t>
            </a:r>
            <a:r>
              <a:rPr b="0" baseline="30000" i="0" lang="en-US" sz="1800" u="none">
                <a:solidFill>
                  <a:srgbClr val="008000"/>
                </a:solidFill>
                <a:latin typeface="Calibri"/>
                <a:ea typeface="Calibri"/>
                <a:cs typeface="Calibri"/>
                <a:sym typeface="Calibri"/>
              </a:rPr>
              <a:t>*</a:t>
            </a:r>
            <a:endParaRPr/>
          </a:p>
          <a:p>
            <a:pPr indent="-182560" lvl="1" marL="382587" rtl="0" algn="l">
              <a:lnSpc>
                <a:spcPct val="90000"/>
              </a:lnSpc>
              <a:spcBef>
                <a:spcPts val="6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{w in {0,1}* | second symbol of w is a 1}	</a:t>
            </a:r>
            <a:endParaRPr/>
          </a:p>
          <a:p>
            <a:pPr indent="-182560" lvl="1" marL="382587" rtl="0" algn="l">
              <a:lnSpc>
                <a:spcPct val="90000"/>
              </a:lnSpc>
              <a:spcBef>
                <a:spcPts val="6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 {w in {0,1}* | second last symbol of w is a 1}  </a:t>
            </a:r>
            <a:endParaRPr b="0" i="0" sz="2000" u="none">
              <a:solidFill>
                <a:srgbClr val="0066FF"/>
              </a:solidFill>
              <a:latin typeface="Calibri"/>
              <a:ea typeface="Calibri"/>
              <a:cs typeface="Calibri"/>
              <a:sym typeface="Calibri"/>
            </a:endParaRPr>
          </a:p>
          <a:p>
            <a:pPr indent="-182560" lvl="1" marL="382587" rtl="0" algn="l">
              <a:lnSpc>
                <a:spcPct val="90000"/>
              </a:lnSpc>
              <a:spcBef>
                <a:spcPts val="600"/>
              </a:spcBef>
              <a:spcAft>
                <a:spcPts val="0"/>
              </a:spcAft>
              <a:buClr>
                <a:schemeClr val="accent1"/>
              </a:buClr>
              <a:buSzPts val="2000"/>
              <a:buFont typeface="Calibri"/>
              <a:buChar char="◦"/>
            </a:pPr>
            <a:r>
              <a:rPr b="0" i="0" lang="en-US" sz="2000" u="none">
                <a:solidFill>
                  <a:srgbClr val="008000"/>
                </a:solidFill>
                <a:latin typeface="Calibri"/>
                <a:ea typeface="Calibri"/>
                <a:cs typeface="Calibri"/>
                <a:sym typeface="Calibri"/>
              </a:rPr>
              <a:t>{w in {0,1}* | w contains 010 as a substring}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9" name="Shape 529"/>
        <p:cNvGrpSpPr/>
        <p:nvPr/>
      </p:nvGrpSpPr>
      <p:grpSpPr>
        <a:xfrm>
          <a:off x="0" y="0"/>
          <a:ext cx="0" cy="0"/>
          <a:chOff x="0" y="0"/>
          <a:chExt cx="0" cy="0"/>
        </a:xfrm>
      </p:grpSpPr>
      <p:sp>
        <p:nvSpPr>
          <p:cNvPr id="530" name="Google Shape;530;p6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1" name="Google Shape;531;p6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10103"/>
              </a:buClr>
              <a:buSzPts val="2000"/>
              <a:buFont typeface="Arial"/>
              <a:buNone/>
            </a:pPr>
            <a:r>
              <a:rPr b="1" i="0" lang="en-US" sz="2000" u="none">
                <a:solidFill>
                  <a:srgbClr val="010103"/>
                </a:solidFill>
                <a:latin typeface="Arial"/>
                <a:ea typeface="Arial"/>
                <a:cs typeface="Arial"/>
                <a:sym typeface="Arial"/>
              </a:rPr>
              <a:t>Nondeterministic Finite Automaton (NFA) </a:t>
            </a:r>
            <a:endParaRPr/>
          </a:p>
        </p:txBody>
      </p:sp>
      <p:sp>
        <p:nvSpPr>
          <p:cNvPr id="532" name="Google Shape;532;p64"/>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90487" lvl="0" marL="90487"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Generalization of DFA. Allows:</a:t>
            </a:r>
            <a:endParaRPr/>
          </a:p>
          <a:p>
            <a:pPr indent="-182560" lvl="1" marL="382587" rtl="0" algn="l">
              <a:lnSpc>
                <a:spcPct val="90000"/>
              </a:lnSpc>
              <a:spcBef>
                <a:spcPts val="400"/>
              </a:spcBef>
              <a:spcAft>
                <a:spcPts val="0"/>
              </a:spcAft>
              <a:buClr>
                <a:schemeClr val="accent1"/>
              </a:buClr>
              <a:buSzPts val="1800"/>
              <a:buFont typeface="Calibri"/>
              <a:buChar char="◦"/>
            </a:pPr>
            <a:r>
              <a:rPr b="0" i="0" lang="en-US" sz="1800" u="none">
                <a:solidFill>
                  <a:srgbClr val="404040"/>
                </a:solidFill>
                <a:latin typeface="Calibri"/>
                <a:ea typeface="Calibri"/>
                <a:cs typeface="Calibri"/>
                <a:sym typeface="Calibri"/>
              </a:rPr>
              <a:t>0 or more next states for the same (q, σ).</a:t>
            </a:r>
            <a:endParaRPr/>
          </a:p>
          <a:p>
            <a:pPr indent="-182562" lvl="2" marL="566737" rtl="0" algn="l">
              <a:lnSpc>
                <a:spcPct val="90000"/>
              </a:lnSpc>
              <a:spcBef>
                <a:spcPts val="600"/>
              </a:spcBef>
              <a:spcAft>
                <a:spcPts val="0"/>
              </a:spcAft>
              <a:buClr>
                <a:schemeClr val="accent1"/>
              </a:buClr>
              <a:buSzPts val="1400"/>
              <a:buFont typeface="Calibri"/>
              <a:buChar char="◦"/>
            </a:pPr>
            <a:r>
              <a:rPr b="0" i="0" lang="en-US" sz="1400" u="none">
                <a:solidFill>
                  <a:srgbClr val="FF9933"/>
                </a:solidFill>
                <a:latin typeface="Calibri"/>
                <a:ea typeface="Calibri"/>
                <a:cs typeface="Calibri"/>
                <a:sym typeface="Calibri"/>
              </a:rPr>
              <a:t>Guessing</a:t>
            </a:r>
            <a:endParaRPr b="0" i="0" sz="1400" u="none">
              <a:solidFill>
                <a:srgbClr val="404040"/>
              </a:solidFill>
              <a:latin typeface="Calibri"/>
              <a:ea typeface="Calibri"/>
              <a:cs typeface="Calibri"/>
              <a:sym typeface="Calibri"/>
            </a:endParaRPr>
          </a:p>
          <a:p>
            <a:pPr indent="-182560" lvl="1" marL="382587" rtl="0" algn="l">
              <a:lnSpc>
                <a:spcPct val="90000"/>
              </a:lnSpc>
              <a:spcBef>
                <a:spcPts val="600"/>
              </a:spcBef>
              <a:spcAft>
                <a:spcPts val="0"/>
              </a:spcAft>
              <a:buClr>
                <a:schemeClr val="accent1"/>
              </a:buClr>
              <a:buSzPts val="1800"/>
              <a:buFont typeface="Calibri"/>
              <a:buChar char="◦"/>
            </a:pPr>
            <a:r>
              <a:rPr b="0" i="0" lang="en-US" sz="1800" u="none">
                <a:solidFill>
                  <a:srgbClr val="404040"/>
                </a:solidFill>
                <a:latin typeface="Calibri"/>
                <a:ea typeface="Calibri"/>
                <a:cs typeface="Calibri"/>
                <a:sym typeface="Calibri"/>
              </a:rPr>
              <a:t>Transitions labeled by the empty string. </a:t>
            </a:r>
            <a:endParaRPr/>
          </a:p>
          <a:p>
            <a:pPr indent="-182562" lvl="2" marL="566737" rtl="0" algn="l">
              <a:lnSpc>
                <a:spcPct val="90000"/>
              </a:lnSpc>
              <a:spcBef>
                <a:spcPts val="600"/>
              </a:spcBef>
              <a:spcAft>
                <a:spcPts val="0"/>
              </a:spcAft>
              <a:buClr>
                <a:schemeClr val="accent1"/>
              </a:buClr>
              <a:buSzPts val="1400"/>
              <a:buFont typeface="Calibri"/>
              <a:buChar char="◦"/>
            </a:pPr>
            <a:r>
              <a:rPr b="0" i="0" lang="en-US" sz="1400" u="none">
                <a:solidFill>
                  <a:srgbClr val="FF9933"/>
                </a:solidFill>
                <a:latin typeface="Calibri"/>
                <a:ea typeface="Calibri"/>
                <a:cs typeface="Calibri"/>
                <a:sym typeface="Calibri"/>
              </a:rPr>
              <a:t>Changing state without reading input</a:t>
            </a:r>
            <a:r>
              <a:rPr b="0" i="0" lang="en-US" sz="1400" u="none">
                <a:solidFill>
                  <a:srgbClr val="404040"/>
                </a:solidFill>
                <a:latin typeface="Calibri"/>
                <a:ea typeface="Calibri"/>
                <a:cs typeface="Calibri"/>
                <a:sym typeface="Calibri"/>
              </a:rPr>
              <a:t> </a:t>
            </a:r>
            <a:endParaRPr/>
          </a:p>
          <a:p>
            <a:pPr indent="-90487" lvl="0" marL="90487" rtl="0" algn="l">
              <a:lnSpc>
                <a:spcPct val="90000"/>
              </a:lnSpc>
              <a:spcBef>
                <a:spcPts val="16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Motivation: Flexibility. </a:t>
            </a:r>
            <a:endParaRPr/>
          </a:p>
          <a:p>
            <a:pPr indent="-182560" lvl="1" marL="382587" rtl="0" algn="l">
              <a:lnSpc>
                <a:spcPct val="90000"/>
              </a:lnSpc>
              <a:spcBef>
                <a:spcPts val="400"/>
              </a:spcBef>
              <a:spcAft>
                <a:spcPts val="0"/>
              </a:spcAft>
              <a:buClr>
                <a:schemeClr val="accent1"/>
              </a:buClr>
              <a:buSzPts val="1800"/>
              <a:buFont typeface="Calibri"/>
              <a:buChar char="◦"/>
            </a:pPr>
            <a:r>
              <a:rPr b="0" i="0" lang="en-US" sz="1800" u="none">
                <a:solidFill>
                  <a:srgbClr val="404040"/>
                </a:solidFill>
                <a:latin typeface="Calibri"/>
                <a:ea typeface="Calibri"/>
                <a:cs typeface="Calibri"/>
                <a:sym typeface="Calibri"/>
              </a:rPr>
              <a:t>Easier to prove many closure properties.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6" name="Shape 536"/>
        <p:cNvGrpSpPr/>
        <p:nvPr/>
      </p:nvGrpSpPr>
      <p:grpSpPr>
        <a:xfrm>
          <a:off x="0" y="0"/>
          <a:ext cx="0" cy="0"/>
          <a:chOff x="0" y="0"/>
          <a:chExt cx="0" cy="0"/>
        </a:xfrm>
      </p:grpSpPr>
      <p:sp>
        <p:nvSpPr>
          <p:cNvPr id="537" name="Google Shape;537;p65"/>
          <p:cNvSpPr txBox="1"/>
          <p:nvPr/>
        </p:nvSpPr>
        <p:spPr>
          <a:xfrm>
            <a:off x="2111375" y="904875"/>
            <a:ext cx="44037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10103"/>
              </a:buClr>
              <a:buSzPts val="2000"/>
              <a:buFont typeface="Arial"/>
              <a:buNone/>
            </a:pPr>
            <a:r>
              <a:rPr b="1" i="0" lang="en-US" sz="2000" u="none" cap="none" strike="noStrike">
                <a:solidFill>
                  <a:srgbClr val="010103"/>
                </a:solidFill>
                <a:latin typeface="Arial"/>
                <a:ea typeface="Arial"/>
                <a:cs typeface="Arial"/>
                <a:sym typeface="Arial"/>
              </a:rPr>
              <a:t>Nondeterministic Finite Automata:</a:t>
            </a:r>
            <a:endParaRPr b="0" i="0" sz="1400" u="none" cap="none" strike="noStrike">
              <a:solidFill>
                <a:srgbClr val="000000"/>
              </a:solidFill>
              <a:latin typeface="Arial"/>
              <a:ea typeface="Arial"/>
              <a:cs typeface="Arial"/>
              <a:sym typeface="Arial"/>
            </a:endParaRPr>
          </a:p>
        </p:txBody>
      </p:sp>
      <p:pic>
        <p:nvPicPr>
          <p:cNvPr id="538" name="Google Shape;538;p65"/>
          <p:cNvPicPr preferRelativeResize="0"/>
          <p:nvPr/>
        </p:nvPicPr>
        <p:blipFill rotWithShape="1">
          <a:blip r:embed="rId3">
            <a:alphaModFix/>
          </a:blip>
          <a:srcRect b="0" l="0" r="0" t="0"/>
          <a:stretch/>
        </p:blipFill>
        <p:spPr>
          <a:xfrm>
            <a:off x="571500" y="1344612"/>
            <a:ext cx="7454900" cy="4672012"/>
          </a:xfrm>
          <a:prstGeom prst="rect">
            <a:avLst/>
          </a:prstGeom>
          <a:noFill/>
          <a:ln>
            <a:noFill/>
          </a:ln>
        </p:spPr>
      </p:pic>
      <p:sp>
        <p:nvSpPr>
          <p:cNvPr id="539" name="Google Shape;539;p6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3" name="Shape 543"/>
        <p:cNvGrpSpPr/>
        <p:nvPr/>
      </p:nvGrpSpPr>
      <p:grpSpPr>
        <a:xfrm>
          <a:off x="0" y="0"/>
          <a:ext cx="0" cy="0"/>
          <a:chOff x="0" y="0"/>
          <a:chExt cx="0" cy="0"/>
        </a:xfrm>
      </p:grpSpPr>
      <p:sp>
        <p:nvSpPr>
          <p:cNvPr id="544" name="Google Shape;544;p66"/>
          <p:cNvSpPr txBox="1"/>
          <p:nvPr/>
        </p:nvSpPr>
        <p:spPr>
          <a:xfrm>
            <a:off x="2111375" y="904875"/>
            <a:ext cx="446881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cap="none" strike="noStrike">
                <a:solidFill>
                  <a:srgbClr val="FF0000"/>
                </a:solidFill>
                <a:latin typeface="Times New Roman"/>
                <a:ea typeface="Times New Roman"/>
                <a:cs typeface="Times New Roman"/>
                <a:sym typeface="Times New Roman"/>
              </a:rPr>
              <a:t>Nondeterministic Finite Automata:</a:t>
            </a:r>
            <a:endParaRPr b="0" i="0" sz="1400" u="none" cap="none" strike="noStrike">
              <a:solidFill>
                <a:srgbClr val="000000"/>
              </a:solidFill>
              <a:latin typeface="Arial"/>
              <a:ea typeface="Arial"/>
              <a:cs typeface="Arial"/>
              <a:sym typeface="Arial"/>
            </a:endParaRPr>
          </a:p>
        </p:txBody>
      </p:sp>
      <p:sp>
        <p:nvSpPr>
          <p:cNvPr id="545" name="Google Shape;545;p66"/>
          <p:cNvSpPr txBox="1"/>
          <p:nvPr/>
        </p:nvSpPr>
        <p:spPr>
          <a:xfrm>
            <a:off x="0" y="1387475"/>
            <a:ext cx="2819400" cy="738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NFA that reads strings ending with 01</a:t>
            </a:r>
            <a:endParaRPr b="0" i="0" sz="1400" u="none" cap="none" strike="noStrike">
              <a:solidFill>
                <a:srgbClr val="000000"/>
              </a:solidFill>
              <a:latin typeface="Arial"/>
              <a:ea typeface="Arial"/>
              <a:cs typeface="Arial"/>
              <a:sym typeface="Arial"/>
            </a:endParaRPr>
          </a:p>
        </p:txBody>
      </p:sp>
      <p:pic>
        <p:nvPicPr>
          <p:cNvPr id="546" name="Google Shape;546;p66"/>
          <p:cNvPicPr preferRelativeResize="0"/>
          <p:nvPr/>
        </p:nvPicPr>
        <p:blipFill rotWithShape="1">
          <a:blip r:embed="rId3">
            <a:alphaModFix/>
          </a:blip>
          <a:srcRect b="0" l="0" r="0" t="0"/>
          <a:stretch/>
        </p:blipFill>
        <p:spPr>
          <a:xfrm>
            <a:off x="3460750" y="1600200"/>
            <a:ext cx="5683250" cy="1536700"/>
          </a:xfrm>
          <a:prstGeom prst="rect">
            <a:avLst/>
          </a:prstGeom>
          <a:noFill/>
          <a:ln>
            <a:noFill/>
          </a:ln>
        </p:spPr>
      </p:pic>
      <p:pic>
        <p:nvPicPr>
          <p:cNvPr id="547" name="Google Shape;547;p66"/>
          <p:cNvPicPr preferRelativeResize="0"/>
          <p:nvPr/>
        </p:nvPicPr>
        <p:blipFill rotWithShape="1">
          <a:blip r:embed="rId4">
            <a:alphaModFix/>
          </a:blip>
          <a:srcRect b="0" l="0" r="0" t="0"/>
          <a:stretch/>
        </p:blipFill>
        <p:spPr>
          <a:xfrm>
            <a:off x="765175" y="3108325"/>
            <a:ext cx="2287587" cy="2506662"/>
          </a:xfrm>
          <a:prstGeom prst="rect">
            <a:avLst/>
          </a:prstGeom>
          <a:noFill/>
          <a:ln>
            <a:noFill/>
          </a:ln>
        </p:spPr>
      </p:pic>
      <p:pic>
        <p:nvPicPr>
          <p:cNvPr id="548" name="Google Shape;548;p66"/>
          <p:cNvPicPr preferRelativeResize="0"/>
          <p:nvPr/>
        </p:nvPicPr>
        <p:blipFill rotWithShape="1">
          <a:blip r:embed="rId5">
            <a:alphaModFix/>
          </a:blip>
          <a:srcRect b="0" l="0" r="0" t="0"/>
          <a:stretch/>
        </p:blipFill>
        <p:spPr>
          <a:xfrm>
            <a:off x="4429125" y="3176587"/>
            <a:ext cx="3675062" cy="2303462"/>
          </a:xfrm>
          <a:prstGeom prst="rect">
            <a:avLst/>
          </a:prstGeom>
          <a:noFill/>
          <a:ln>
            <a:noFill/>
          </a:ln>
        </p:spPr>
      </p:pic>
      <p:sp>
        <p:nvSpPr>
          <p:cNvPr id="549" name="Google Shape;549;p6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3" name="Google Shape;213;p31"/>
          <p:cNvSpPr txBox="1"/>
          <p:nvPr/>
        </p:nvSpPr>
        <p:spPr>
          <a:xfrm>
            <a:off x="533400" y="152400"/>
            <a:ext cx="7772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ALLEN TURING</a:t>
            </a:r>
            <a:endParaRPr b="0" i="0" sz="1400" u="none" cap="none" strike="noStrike">
              <a:solidFill>
                <a:srgbClr val="000000"/>
              </a:solidFill>
              <a:latin typeface="Arial"/>
              <a:ea typeface="Arial"/>
              <a:cs typeface="Arial"/>
              <a:sym typeface="Arial"/>
            </a:endParaRPr>
          </a:p>
        </p:txBody>
      </p:sp>
      <p:sp>
        <p:nvSpPr>
          <p:cNvPr id="214" name="Google Shape;214;p31"/>
          <p:cNvSpPr txBox="1"/>
          <p:nvPr/>
        </p:nvSpPr>
        <p:spPr>
          <a:xfrm>
            <a:off x="381000" y="990600"/>
            <a:ext cx="8382000" cy="42465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Turing Award is an annual prize given by the Association for Computing Machinery (ACM).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An individual selected for contributions of a technical nature made to the computing community.</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The Turing Award is recognized as the "highest distinction in computer science" and "Nobel Prize of Computing“.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He is known as father of Artificial Intelligence.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Turing machine: stored program concept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3" name="Shape 553"/>
        <p:cNvGrpSpPr/>
        <p:nvPr/>
      </p:nvGrpSpPr>
      <p:grpSpPr>
        <a:xfrm>
          <a:off x="0" y="0"/>
          <a:ext cx="0" cy="0"/>
          <a:chOff x="0" y="0"/>
          <a:chExt cx="0" cy="0"/>
        </a:xfrm>
      </p:grpSpPr>
      <p:sp>
        <p:nvSpPr>
          <p:cNvPr id="554" name="Google Shape;554;p67"/>
          <p:cNvSpPr txBox="1"/>
          <p:nvPr/>
        </p:nvSpPr>
        <p:spPr>
          <a:xfrm>
            <a:off x="2111375" y="904875"/>
            <a:ext cx="446881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cap="none" strike="noStrike">
                <a:solidFill>
                  <a:srgbClr val="FF0000"/>
                </a:solidFill>
                <a:latin typeface="Times New Roman"/>
                <a:ea typeface="Times New Roman"/>
                <a:cs typeface="Times New Roman"/>
                <a:sym typeface="Times New Roman"/>
              </a:rPr>
              <a:t>Nondeterministic Finite Automata:</a:t>
            </a:r>
            <a:endParaRPr b="0" i="0" sz="1400" u="none" cap="none" strike="noStrike">
              <a:solidFill>
                <a:srgbClr val="000000"/>
              </a:solidFill>
              <a:latin typeface="Arial"/>
              <a:ea typeface="Arial"/>
              <a:cs typeface="Arial"/>
              <a:sym typeface="Arial"/>
            </a:endParaRPr>
          </a:p>
        </p:txBody>
      </p:sp>
      <p:sp>
        <p:nvSpPr>
          <p:cNvPr id="555" name="Google Shape;555;p67"/>
          <p:cNvSpPr txBox="1"/>
          <p:nvPr/>
        </p:nvSpPr>
        <p:spPr>
          <a:xfrm>
            <a:off x="0" y="1387475"/>
            <a:ext cx="247332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NFA Example </a:t>
            </a:r>
            <a:endParaRPr b="0" i="0" sz="1400" u="none" cap="none" strike="noStrike">
              <a:solidFill>
                <a:srgbClr val="000000"/>
              </a:solidFill>
              <a:latin typeface="Arial"/>
              <a:ea typeface="Arial"/>
              <a:cs typeface="Arial"/>
              <a:sym typeface="Arial"/>
            </a:endParaRPr>
          </a:p>
        </p:txBody>
      </p:sp>
      <p:pic>
        <p:nvPicPr>
          <p:cNvPr id="556" name="Google Shape;556;p67"/>
          <p:cNvPicPr preferRelativeResize="0"/>
          <p:nvPr/>
        </p:nvPicPr>
        <p:blipFill rotWithShape="1">
          <a:blip r:embed="rId3">
            <a:alphaModFix/>
          </a:blip>
          <a:srcRect b="0" l="0" r="0" t="0"/>
          <a:stretch/>
        </p:blipFill>
        <p:spPr>
          <a:xfrm>
            <a:off x="2111375" y="1755775"/>
            <a:ext cx="5373687" cy="1912937"/>
          </a:xfrm>
          <a:prstGeom prst="rect">
            <a:avLst/>
          </a:prstGeom>
          <a:noFill/>
          <a:ln>
            <a:noFill/>
          </a:ln>
        </p:spPr>
      </p:pic>
      <p:pic>
        <p:nvPicPr>
          <p:cNvPr id="557" name="Google Shape;557;p67"/>
          <p:cNvPicPr preferRelativeResize="0"/>
          <p:nvPr/>
        </p:nvPicPr>
        <p:blipFill rotWithShape="1">
          <a:blip r:embed="rId4">
            <a:alphaModFix/>
          </a:blip>
          <a:srcRect b="0" l="0" r="0" t="0"/>
          <a:stretch/>
        </p:blipFill>
        <p:spPr>
          <a:xfrm>
            <a:off x="215900" y="2998787"/>
            <a:ext cx="2759075" cy="3048000"/>
          </a:xfrm>
          <a:prstGeom prst="rect">
            <a:avLst/>
          </a:prstGeom>
          <a:noFill/>
          <a:ln>
            <a:noFill/>
          </a:ln>
        </p:spPr>
      </p:pic>
      <p:sp>
        <p:nvSpPr>
          <p:cNvPr id="558" name="Google Shape;558;p6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8"/>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400"/>
              <a:buNone/>
            </a:pPr>
            <a:r>
              <a:t/>
            </a:r>
            <a:endParaRPr sz="4800">
              <a:solidFill>
                <a:srgbClr val="404040"/>
              </a:solidFill>
              <a:latin typeface="Calibri"/>
              <a:ea typeface="Calibri"/>
              <a:cs typeface="Calibri"/>
              <a:sym typeface="Calibri"/>
            </a:endParaRPr>
          </a:p>
        </p:txBody>
      </p:sp>
      <p:sp>
        <p:nvSpPr>
          <p:cNvPr id="564" name="Google Shape;564;p68"/>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90488" marR="0" rtl="0" algn="l">
              <a:lnSpc>
                <a:spcPct val="90000"/>
              </a:lnSpc>
              <a:spcBef>
                <a:spcPts val="0"/>
              </a:spcBef>
              <a:spcAft>
                <a:spcPts val="0"/>
              </a:spcAft>
              <a:buClr>
                <a:schemeClr val="accent1"/>
              </a:buClr>
              <a:buSzPts val="2000"/>
              <a:buFont typeface="Calibri"/>
              <a:buNone/>
            </a:pPr>
            <a:r>
              <a:t/>
            </a:r>
            <a:endParaRPr sz="2000">
              <a:solidFill>
                <a:srgbClr val="404040"/>
              </a:solidFill>
              <a:latin typeface="Calibri"/>
              <a:ea typeface="Calibri"/>
              <a:cs typeface="Calibri"/>
              <a:sym typeface="Calibri"/>
            </a:endParaRPr>
          </a:p>
        </p:txBody>
      </p:sp>
      <p:sp>
        <p:nvSpPr>
          <p:cNvPr id="565" name="Google Shape;565;p6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66" name="Google Shape;566;p68"/>
          <p:cNvPicPr preferRelativeResize="0"/>
          <p:nvPr/>
        </p:nvPicPr>
        <p:blipFill rotWithShape="1">
          <a:blip r:embed="rId3">
            <a:alphaModFix/>
          </a:blip>
          <a:srcRect b="0" l="0" r="0" t="0"/>
          <a:stretch/>
        </p:blipFill>
        <p:spPr>
          <a:xfrm>
            <a:off x="0" y="0"/>
            <a:ext cx="8610600" cy="6477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822325" y="287337"/>
            <a:ext cx="7543800" cy="2460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404040"/>
              </a:buClr>
              <a:buSzPct val="111111"/>
              <a:buFont typeface="Calibri"/>
              <a:buNone/>
            </a:pPr>
            <a:r>
              <a:rPr b="0" i="0" lang="en-US" sz="4300" u="none">
                <a:solidFill>
                  <a:srgbClr val="404040"/>
                </a:solidFill>
                <a:latin typeface="Calibri"/>
                <a:ea typeface="Calibri"/>
                <a:cs typeface="Calibri"/>
                <a:sym typeface="Calibri"/>
              </a:rPr>
              <a:t>Conversion of NFA to DFA</a:t>
            </a:r>
            <a:endParaRPr/>
          </a:p>
        </p:txBody>
      </p:sp>
      <p:sp>
        <p:nvSpPr>
          <p:cNvPr id="572" name="Google Shape;572;p69"/>
          <p:cNvSpPr txBox="1"/>
          <p:nvPr>
            <p:ph idx="1" type="body"/>
          </p:nvPr>
        </p:nvSpPr>
        <p:spPr>
          <a:xfrm>
            <a:off x="0" y="533400"/>
            <a:ext cx="8077200" cy="5943600"/>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1" i="0" lang="en-US" sz="2000" u="none">
                <a:solidFill>
                  <a:srgbClr val="404040"/>
                </a:solidFill>
                <a:latin typeface="Calibri"/>
                <a:ea typeface="Calibri"/>
                <a:cs typeface="Calibri"/>
                <a:sym typeface="Calibri"/>
              </a:rPr>
              <a:t>Subset Construction Method</a:t>
            </a:r>
            <a:endParaRPr/>
          </a:p>
          <a:p>
            <a:pPr indent="-90487" lvl="0" marL="90487" marR="0" rtl="0" algn="l">
              <a:lnSpc>
                <a:spcPct val="90000"/>
              </a:lnSpc>
              <a:spcBef>
                <a:spcPts val="140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Create the start state of the DFA by taking the -closure of the start state of the NFA.</a:t>
            </a:r>
            <a:endParaRPr/>
          </a:p>
          <a:p>
            <a:pPr indent="-90487" lvl="0" marL="90487" marR="0" rtl="0" algn="l">
              <a:lnSpc>
                <a:spcPct val="90000"/>
              </a:lnSpc>
              <a:spcBef>
                <a:spcPts val="140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Perform the following for the new DFA state:</a:t>
            </a:r>
            <a:br>
              <a:rPr b="0" i="0" lang="en-US" sz="2000" u="none">
                <a:solidFill>
                  <a:srgbClr val="404040"/>
                </a:solidFill>
                <a:latin typeface="Calibri"/>
                <a:ea typeface="Calibri"/>
                <a:cs typeface="Calibri"/>
                <a:sym typeface="Calibri"/>
              </a:rPr>
            </a:br>
            <a:r>
              <a:rPr b="0" i="0" lang="en-US" sz="2000" u="none">
                <a:solidFill>
                  <a:srgbClr val="404040"/>
                </a:solidFill>
                <a:latin typeface="Calibri"/>
                <a:ea typeface="Calibri"/>
                <a:cs typeface="Calibri"/>
                <a:sym typeface="Calibri"/>
              </a:rPr>
              <a:t>For each possible input symbol:</a:t>
            </a:r>
            <a:endParaRPr/>
          </a:p>
          <a:p>
            <a:pPr indent="-90487" lvl="0" marL="90487" marR="0" rtl="0" algn="l">
              <a:lnSpc>
                <a:spcPct val="90000"/>
              </a:lnSpc>
              <a:spcBef>
                <a:spcPts val="14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            Apply move to the newly-created state and the input symbol; this will return a set of states.</a:t>
            </a:r>
            <a:endParaRPr/>
          </a:p>
          <a:p>
            <a:pPr indent="-90487" lvl="0" marL="90487" marR="0" rtl="0" algn="l">
              <a:lnSpc>
                <a:spcPct val="90000"/>
              </a:lnSpc>
              <a:spcBef>
                <a:spcPts val="14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         Apply the -closure to this set of states, possibly resulting in a new set.</a:t>
            </a:r>
            <a:endParaRPr/>
          </a:p>
          <a:p>
            <a:pPr indent="-90487" lvl="0" marL="90487" marR="0" rtl="0" algn="l">
              <a:lnSpc>
                <a:spcPct val="90000"/>
              </a:lnSpc>
              <a:spcBef>
                <a:spcPts val="14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  3.   This set of NFA states will be a single state in the DFA.</a:t>
            </a:r>
            <a:endParaRPr/>
          </a:p>
          <a:p>
            <a:pPr indent="-90487" lvl="0" marL="90487" marR="0" rtl="0" algn="l">
              <a:lnSpc>
                <a:spcPct val="90000"/>
              </a:lnSpc>
              <a:spcBef>
                <a:spcPts val="1400"/>
              </a:spcBef>
              <a:spcAft>
                <a:spcPts val="0"/>
              </a:spcAft>
              <a:buClr>
                <a:schemeClr val="accent1"/>
              </a:buClr>
              <a:buSzPts val="2000"/>
              <a:buFont typeface="Calibri"/>
              <a:buAutoNum type="arabicPeriod" startAt="4"/>
            </a:pPr>
            <a:r>
              <a:rPr b="0" i="0" lang="en-US" sz="2000" u="none">
                <a:solidFill>
                  <a:srgbClr val="404040"/>
                </a:solidFill>
                <a:latin typeface="Calibri"/>
                <a:ea typeface="Calibri"/>
                <a:cs typeface="Calibri"/>
                <a:sym typeface="Calibri"/>
              </a:rPr>
              <a:t>Each time we generate a new DFA state, we must apply step 2 to it. The process is complete when applying step 2 does not yield any new states.</a:t>
            </a:r>
            <a:endParaRPr/>
          </a:p>
          <a:p>
            <a:pPr indent="-90487" lvl="0" marL="90487" marR="0" rtl="0" algn="l">
              <a:lnSpc>
                <a:spcPct val="90000"/>
              </a:lnSpc>
              <a:spcBef>
                <a:spcPts val="1400"/>
              </a:spcBef>
              <a:spcAft>
                <a:spcPts val="0"/>
              </a:spcAft>
              <a:buClr>
                <a:schemeClr val="accent1"/>
              </a:buClr>
              <a:buSzPts val="2000"/>
              <a:buFont typeface="Calibri"/>
              <a:buAutoNum type="arabicPeriod" startAt="4"/>
            </a:pPr>
            <a:r>
              <a:rPr b="0" i="0" lang="en-US" sz="2000" u="none">
                <a:solidFill>
                  <a:srgbClr val="404040"/>
                </a:solidFill>
                <a:latin typeface="Calibri"/>
                <a:ea typeface="Calibri"/>
                <a:cs typeface="Calibri"/>
                <a:sym typeface="Calibri"/>
              </a:rPr>
              <a:t>The finish states of the DFA are those which contain any of the finish states of the NFA</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404040"/>
              </a:solidFill>
              <a:latin typeface="Calibri"/>
              <a:ea typeface="Calibri"/>
              <a:cs typeface="Calibri"/>
              <a:sym typeface="Calibri"/>
            </a:endParaRPr>
          </a:p>
        </p:txBody>
      </p:sp>
      <p:sp>
        <p:nvSpPr>
          <p:cNvPr id="573" name="Google Shape;573;p6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0" y="0"/>
            <a:ext cx="8915400" cy="4572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404040"/>
              </a:buClr>
              <a:buSzPts val="2400"/>
              <a:buFont typeface="Calibri"/>
              <a:buNone/>
            </a:pPr>
            <a:r>
              <a:rPr b="0" i="0" lang="en-US" sz="2400" u="none">
                <a:solidFill>
                  <a:srgbClr val="404040"/>
                </a:solidFill>
                <a:latin typeface="Calibri"/>
                <a:ea typeface="Calibri"/>
                <a:cs typeface="Calibri"/>
                <a:sym typeface="Calibri"/>
              </a:rPr>
              <a:t>1. Convert the given NFA to DFA</a:t>
            </a:r>
            <a:endParaRPr/>
          </a:p>
        </p:txBody>
      </p:sp>
      <p:sp>
        <p:nvSpPr>
          <p:cNvPr id="579" name="Google Shape;579;p7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80" name="Google Shape;580;p70"/>
          <p:cNvPicPr preferRelativeResize="0"/>
          <p:nvPr>
            <p:ph idx="1" type="body"/>
          </p:nvPr>
        </p:nvPicPr>
        <p:blipFill rotWithShape="1">
          <a:blip r:embed="rId3">
            <a:alphaModFix/>
          </a:blip>
          <a:srcRect b="0" l="0" r="0" t="0"/>
          <a:stretch/>
        </p:blipFill>
        <p:spPr>
          <a:xfrm>
            <a:off x="990600" y="1143000"/>
            <a:ext cx="2533650" cy="1504950"/>
          </a:xfrm>
          <a:prstGeom prst="rect">
            <a:avLst/>
          </a:prstGeom>
          <a:noFill/>
          <a:ln>
            <a:noFill/>
          </a:ln>
        </p:spPr>
      </p:pic>
      <p:pic>
        <p:nvPicPr>
          <p:cNvPr id="581" name="Google Shape;581;p70"/>
          <p:cNvPicPr preferRelativeResize="0"/>
          <p:nvPr/>
        </p:nvPicPr>
        <p:blipFill rotWithShape="1">
          <a:blip r:embed="rId4">
            <a:alphaModFix/>
          </a:blip>
          <a:srcRect b="0" l="0" r="0" t="0"/>
          <a:stretch/>
        </p:blipFill>
        <p:spPr>
          <a:xfrm>
            <a:off x="3810000" y="1143000"/>
            <a:ext cx="4829175" cy="1352550"/>
          </a:xfrm>
          <a:prstGeom prst="rect">
            <a:avLst/>
          </a:prstGeom>
          <a:noFill/>
          <a:ln>
            <a:noFill/>
          </a:ln>
        </p:spPr>
      </p:pic>
      <p:sp>
        <p:nvSpPr>
          <p:cNvPr id="582" name="Google Shape;582;p70"/>
          <p:cNvSpPr txBox="1"/>
          <p:nvPr/>
        </p:nvSpPr>
        <p:spPr>
          <a:xfrm>
            <a:off x="457200" y="3048000"/>
            <a:ext cx="7772400" cy="13382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1: Construct all possible reachable subsets from the given table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2: Rename and redraw only the reachable subsets. Now this will be a DFA.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400"/>
              <a:buNone/>
            </a:pPr>
            <a:r>
              <a:t/>
            </a:r>
            <a:endParaRPr sz="4800">
              <a:solidFill>
                <a:srgbClr val="404040"/>
              </a:solidFill>
              <a:latin typeface="Calibri"/>
              <a:ea typeface="Calibri"/>
              <a:cs typeface="Calibri"/>
              <a:sym typeface="Calibri"/>
            </a:endParaRPr>
          </a:p>
        </p:txBody>
      </p:sp>
      <p:sp>
        <p:nvSpPr>
          <p:cNvPr id="588" name="Google Shape;588;p7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89" name="Google Shape;589;p71"/>
          <p:cNvPicPr preferRelativeResize="0"/>
          <p:nvPr/>
        </p:nvPicPr>
        <p:blipFill rotWithShape="1">
          <a:blip r:embed="rId3">
            <a:alphaModFix/>
          </a:blip>
          <a:srcRect b="0" l="0" r="0" t="0"/>
          <a:stretch/>
        </p:blipFill>
        <p:spPr>
          <a:xfrm>
            <a:off x="1524000" y="0"/>
            <a:ext cx="4829175" cy="1352550"/>
          </a:xfrm>
          <a:prstGeom prst="rect">
            <a:avLst/>
          </a:prstGeom>
          <a:noFill/>
          <a:ln>
            <a:noFill/>
          </a:ln>
        </p:spPr>
      </p:pic>
      <p:pic>
        <p:nvPicPr>
          <p:cNvPr id="590" name="Google Shape;590;p71"/>
          <p:cNvPicPr preferRelativeResize="0"/>
          <p:nvPr/>
        </p:nvPicPr>
        <p:blipFill rotWithShape="1">
          <a:blip r:embed="rId4">
            <a:alphaModFix/>
          </a:blip>
          <a:srcRect b="0" l="0" r="0" t="0"/>
          <a:stretch/>
        </p:blipFill>
        <p:spPr>
          <a:xfrm>
            <a:off x="4876800" y="2209800"/>
            <a:ext cx="3200400" cy="4114800"/>
          </a:xfrm>
          <a:prstGeom prst="rect">
            <a:avLst/>
          </a:prstGeom>
          <a:noFill/>
          <a:ln>
            <a:noFill/>
          </a:ln>
        </p:spPr>
      </p:pic>
      <p:sp>
        <p:nvSpPr>
          <p:cNvPr id="591" name="Google Shape;591;p71"/>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90488" marR="0" rtl="0" algn="l">
              <a:lnSpc>
                <a:spcPct val="90000"/>
              </a:lnSpc>
              <a:spcBef>
                <a:spcPts val="0"/>
              </a:spcBef>
              <a:spcAft>
                <a:spcPts val="0"/>
              </a:spcAft>
              <a:buClr>
                <a:schemeClr val="accent1"/>
              </a:buClr>
              <a:buSzPts val="2000"/>
              <a:buFont typeface="Calibri"/>
              <a:buNone/>
            </a:pPr>
            <a:r>
              <a:t/>
            </a:r>
            <a:endParaRPr sz="2000">
              <a:solidFill>
                <a:srgbClr val="40404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97" name="Google Shape;597;p72"/>
          <p:cNvPicPr preferRelativeResize="0"/>
          <p:nvPr>
            <p:ph idx="1" type="body"/>
          </p:nvPr>
        </p:nvPicPr>
        <p:blipFill rotWithShape="1">
          <a:blip r:embed="rId3">
            <a:alphaModFix/>
          </a:blip>
          <a:srcRect b="0" l="0" r="0" t="0"/>
          <a:stretch/>
        </p:blipFill>
        <p:spPr>
          <a:xfrm>
            <a:off x="4314825" y="685800"/>
            <a:ext cx="4829175" cy="1352550"/>
          </a:xfrm>
          <a:prstGeom prst="rect">
            <a:avLst/>
          </a:prstGeom>
          <a:noFill/>
          <a:ln>
            <a:noFill/>
          </a:ln>
        </p:spPr>
      </p:pic>
      <p:sp>
        <p:nvSpPr>
          <p:cNvPr id="598" name="Google Shape;598;p72"/>
          <p:cNvSpPr txBox="1"/>
          <p:nvPr/>
        </p:nvSpPr>
        <p:spPr>
          <a:xfrm>
            <a:off x="3962400" y="0"/>
            <a:ext cx="12954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NFA</a:t>
            </a:r>
            <a:endParaRPr b="0" i="0" sz="1400" u="none" cap="none" strike="noStrike">
              <a:solidFill>
                <a:srgbClr val="000000"/>
              </a:solidFill>
              <a:latin typeface="Arial"/>
              <a:ea typeface="Arial"/>
              <a:cs typeface="Arial"/>
              <a:sym typeface="Arial"/>
            </a:endParaRPr>
          </a:p>
        </p:txBody>
      </p:sp>
      <p:sp>
        <p:nvSpPr>
          <p:cNvPr id="599" name="Google Shape;599;p72"/>
          <p:cNvSpPr txBox="1"/>
          <p:nvPr/>
        </p:nvSpPr>
        <p:spPr>
          <a:xfrm>
            <a:off x="4191000" y="2819400"/>
            <a:ext cx="1828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DFA</a:t>
            </a:r>
            <a:endParaRPr b="0" i="0" sz="1400" u="none" cap="none" strike="noStrike">
              <a:solidFill>
                <a:srgbClr val="000000"/>
              </a:solidFill>
              <a:latin typeface="Arial"/>
              <a:ea typeface="Arial"/>
              <a:cs typeface="Arial"/>
              <a:sym typeface="Arial"/>
            </a:endParaRPr>
          </a:p>
        </p:txBody>
      </p:sp>
      <p:pic>
        <p:nvPicPr>
          <p:cNvPr id="600" name="Google Shape;600;p72"/>
          <p:cNvPicPr preferRelativeResize="0"/>
          <p:nvPr/>
        </p:nvPicPr>
        <p:blipFill rotWithShape="1">
          <a:blip r:embed="rId4">
            <a:alphaModFix/>
          </a:blip>
          <a:srcRect b="0" l="0" r="0" t="0"/>
          <a:stretch/>
        </p:blipFill>
        <p:spPr>
          <a:xfrm>
            <a:off x="457200" y="1143000"/>
            <a:ext cx="2209800" cy="4114800"/>
          </a:xfrm>
          <a:prstGeom prst="rect">
            <a:avLst/>
          </a:prstGeom>
          <a:noFill/>
          <a:ln>
            <a:noFill/>
          </a:ln>
        </p:spPr>
      </p:pic>
      <p:pic>
        <p:nvPicPr>
          <p:cNvPr id="601" name="Google Shape;601;p72"/>
          <p:cNvPicPr preferRelativeResize="0"/>
          <p:nvPr/>
        </p:nvPicPr>
        <p:blipFill rotWithShape="1">
          <a:blip r:embed="rId5">
            <a:alphaModFix/>
          </a:blip>
          <a:srcRect b="0" l="0" r="0" t="0"/>
          <a:stretch/>
        </p:blipFill>
        <p:spPr>
          <a:xfrm>
            <a:off x="3200400" y="4114800"/>
            <a:ext cx="5943600" cy="2571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7" name="Google Shape;607;p73"/>
          <p:cNvSpPr txBox="1"/>
          <p:nvPr/>
        </p:nvSpPr>
        <p:spPr>
          <a:xfrm>
            <a:off x="457200" y="304800"/>
            <a:ext cx="8001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Convert the following NFA to DFA</a:t>
            </a:r>
            <a:endParaRPr b="0" i="0" sz="1400" u="none" cap="none" strike="noStrike">
              <a:solidFill>
                <a:srgbClr val="000000"/>
              </a:solidFill>
              <a:latin typeface="Arial"/>
              <a:ea typeface="Arial"/>
              <a:cs typeface="Arial"/>
              <a:sym typeface="Arial"/>
            </a:endParaRPr>
          </a:p>
        </p:txBody>
      </p:sp>
      <p:pic>
        <p:nvPicPr>
          <p:cNvPr id="608" name="Google Shape;608;p73"/>
          <p:cNvPicPr preferRelativeResize="0"/>
          <p:nvPr/>
        </p:nvPicPr>
        <p:blipFill rotWithShape="1">
          <a:blip r:embed="rId3">
            <a:alphaModFix/>
          </a:blip>
          <a:srcRect b="0" l="0" r="0" t="0"/>
          <a:stretch/>
        </p:blipFill>
        <p:spPr>
          <a:xfrm>
            <a:off x="4191000" y="0"/>
            <a:ext cx="4114800" cy="1371600"/>
          </a:xfrm>
          <a:prstGeom prst="rect">
            <a:avLst/>
          </a:prstGeom>
          <a:noFill/>
          <a:ln>
            <a:noFill/>
          </a:ln>
        </p:spPr>
      </p:pic>
      <p:graphicFrame>
        <p:nvGraphicFramePr>
          <p:cNvPr id="609" name="Google Shape;609;p73"/>
          <p:cNvGraphicFramePr/>
          <p:nvPr/>
        </p:nvGraphicFramePr>
        <p:xfrm>
          <a:off x="533400" y="1905000"/>
          <a:ext cx="3000000" cy="3000000"/>
        </p:xfrm>
        <a:graphic>
          <a:graphicData uri="http://schemas.openxmlformats.org/drawingml/2006/table">
            <a:tbl>
              <a:tblPr>
                <a:noFill/>
                <a:tableStyleId>{90673DD3-2A53-4B99-A68E-86C22F73F30E}</a:tableStyleId>
              </a:tblPr>
              <a:tblGrid>
                <a:gridCol w="1397000"/>
                <a:gridCol w="1397000"/>
                <a:gridCol w="1397000"/>
              </a:tblGrid>
              <a:tr h="587375">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States</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CDDC"/>
                    </a:solidFill>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CDDC"/>
                    </a:solidFill>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CDDC"/>
                    </a:solidFill>
                  </a:tcPr>
                </a:tc>
              </a:tr>
              <a:tr h="588950">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Φ</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Φ</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Φ</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7375">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7375">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q2}</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Φ</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7375">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q1,q2}</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8950">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q2}</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7375">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*{q0,q1,q2}</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{q1, q0,q2}</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{q0, q1}</a:t>
                      </a:r>
                      <a:endParaRPr sz="1400" u="none" cap="none" strike="noStrike"/>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610" name="Google Shape;610;p73"/>
          <p:cNvPicPr preferRelativeResize="0"/>
          <p:nvPr/>
        </p:nvPicPr>
        <p:blipFill rotWithShape="1">
          <a:blip r:embed="rId4">
            <a:alphaModFix/>
          </a:blip>
          <a:srcRect b="0" l="0" r="0" t="0"/>
          <a:stretch/>
        </p:blipFill>
        <p:spPr>
          <a:xfrm>
            <a:off x="4953000" y="2209800"/>
            <a:ext cx="3733800" cy="3295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16" name="Google Shape;616;p74"/>
          <p:cNvSpPr txBox="1"/>
          <p:nvPr/>
        </p:nvSpPr>
        <p:spPr>
          <a:xfrm>
            <a:off x="427037" y="0"/>
            <a:ext cx="9144000" cy="4921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600"/>
              <a:buFont typeface="Arial"/>
              <a:buNone/>
            </a:pPr>
            <a:r>
              <a:rPr b="1" i="0" lang="en-US" sz="2600" u="none" cap="none" strike="noStrike">
                <a:solidFill>
                  <a:schemeClr val="dk1"/>
                </a:solidFill>
                <a:latin typeface="Arial"/>
                <a:ea typeface="Arial"/>
                <a:cs typeface="Arial"/>
                <a:sym typeface="Arial"/>
              </a:rPr>
              <a:t>Epsilon Transitions</a:t>
            </a:r>
            <a:endParaRPr b="0" i="0" sz="1400" u="none" cap="none" strike="noStrike">
              <a:solidFill>
                <a:srgbClr val="000000"/>
              </a:solidFill>
              <a:latin typeface="Arial"/>
              <a:ea typeface="Arial"/>
              <a:cs typeface="Arial"/>
              <a:sym typeface="Arial"/>
            </a:endParaRPr>
          </a:p>
        </p:txBody>
      </p:sp>
      <p:sp>
        <p:nvSpPr>
          <p:cNvPr id="617" name="Google Shape;617;p74"/>
          <p:cNvSpPr txBox="1"/>
          <p:nvPr/>
        </p:nvSpPr>
        <p:spPr>
          <a:xfrm>
            <a:off x="457200" y="685800"/>
            <a:ext cx="7951787" cy="50784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ε- NFA: The automaton may be allowed to change its state without reading the input symbol.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They do not extend the class of languages that can be represented.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Both NFAs and ε-NFAs recognize exactly the same languages.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ε-Closure of a state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The ε-closure of the state q, denoted ECLOSE(q), is the set that contains q, together with all states that can be reached starting at q by following only ε-transitions.</a:t>
            </a:r>
            <a:endParaRPr b="1"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Find the E-closure of all states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ECLOSE(P) ={P,Q,R,S}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ECLOSE(R)={R,S}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ECLOSE(Q)={Q}</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ECLOSE(R1)={R1}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ECLOSE(R2)={R2}</a:t>
            </a:r>
            <a:endParaRPr b="0" i="0" sz="1400" u="none" cap="none" strike="noStrike">
              <a:solidFill>
                <a:srgbClr val="000000"/>
              </a:solidFill>
              <a:latin typeface="Arial"/>
              <a:ea typeface="Arial"/>
              <a:cs typeface="Arial"/>
              <a:sym typeface="Arial"/>
            </a:endParaRPr>
          </a:p>
        </p:txBody>
      </p:sp>
      <p:pic>
        <p:nvPicPr>
          <p:cNvPr id="618" name="Google Shape;618;p74"/>
          <p:cNvPicPr preferRelativeResize="0"/>
          <p:nvPr/>
        </p:nvPicPr>
        <p:blipFill rotWithShape="1">
          <a:blip r:embed="rId3">
            <a:alphaModFix/>
          </a:blip>
          <a:srcRect b="0" l="0" r="0" t="0"/>
          <a:stretch/>
        </p:blipFill>
        <p:spPr>
          <a:xfrm>
            <a:off x="5638800" y="2971800"/>
            <a:ext cx="2971800" cy="3670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24" name="Google Shape;624;p75"/>
          <p:cNvPicPr preferRelativeResize="0"/>
          <p:nvPr>
            <p:ph idx="1" type="body"/>
          </p:nvPr>
        </p:nvPicPr>
        <p:blipFill rotWithShape="1">
          <a:blip r:embed="rId3">
            <a:alphaModFix/>
          </a:blip>
          <a:srcRect b="0" l="0" r="0" t="0"/>
          <a:stretch/>
        </p:blipFill>
        <p:spPr>
          <a:xfrm>
            <a:off x="457200" y="1066800"/>
            <a:ext cx="4276725" cy="1752600"/>
          </a:xfrm>
          <a:prstGeom prst="rect">
            <a:avLst/>
          </a:prstGeom>
          <a:noFill/>
          <a:ln>
            <a:noFill/>
          </a:ln>
        </p:spPr>
      </p:pic>
      <p:sp>
        <p:nvSpPr>
          <p:cNvPr id="625" name="Google Shape;625;p75"/>
          <p:cNvSpPr txBox="1"/>
          <p:nvPr/>
        </p:nvSpPr>
        <p:spPr>
          <a:xfrm>
            <a:off x="0" y="152400"/>
            <a:ext cx="8839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1. Convert the following ε-NFA to NFA.</a:t>
            </a:r>
            <a:endParaRPr b="0" i="0" sz="1400" u="none" cap="none" strike="noStrike">
              <a:solidFill>
                <a:srgbClr val="000000"/>
              </a:solidFill>
              <a:latin typeface="Arial"/>
              <a:ea typeface="Arial"/>
              <a:cs typeface="Arial"/>
              <a:sym typeface="Arial"/>
            </a:endParaRPr>
          </a:p>
        </p:txBody>
      </p:sp>
      <p:sp>
        <p:nvSpPr>
          <p:cNvPr id="626" name="Google Shape;626;p75"/>
          <p:cNvSpPr txBox="1"/>
          <p:nvPr/>
        </p:nvSpPr>
        <p:spPr>
          <a:xfrm>
            <a:off x="457200" y="3200400"/>
            <a:ext cx="45720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1: Compute ε closure of all 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ECLOSE(A)={A,B,C}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ECLOSE(B)={B,C}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ECLOSE(C)={C}</a:t>
            </a:r>
            <a:endParaRPr b="0" i="0" sz="1400" u="none" cap="none" strike="noStrike">
              <a:solidFill>
                <a:srgbClr val="000000"/>
              </a:solidFill>
              <a:latin typeface="Arial"/>
              <a:ea typeface="Arial"/>
              <a:cs typeface="Arial"/>
              <a:sym typeface="Arial"/>
            </a:endParaRPr>
          </a:p>
        </p:txBody>
      </p:sp>
      <p:graphicFrame>
        <p:nvGraphicFramePr>
          <p:cNvPr id="627" name="Google Shape;627;p75"/>
          <p:cNvGraphicFramePr/>
          <p:nvPr/>
        </p:nvGraphicFramePr>
        <p:xfrm>
          <a:off x="5029200" y="1304925"/>
          <a:ext cx="3000000" cy="3000000"/>
        </p:xfrm>
        <a:graphic>
          <a:graphicData uri="http://schemas.openxmlformats.org/drawingml/2006/table">
            <a:tbl>
              <a:tblPr>
                <a:noFill/>
                <a:tableStyleId>{90673DD3-2A53-4B99-A68E-86C22F73F30E}</a:tableStyleId>
              </a:tblPr>
              <a:tblGrid>
                <a:gridCol w="1168400"/>
                <a:gridCol w="1168400"/>
                <a:gridCol w="1168400"/>
              </a:tblGrid>
              <a:tr h="371475">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States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ECLOSE(A)={A,B,C}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{A,B,C}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ECLOSE(B)={B,C}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ECLOSE(C)={C}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8" name="Google Shape;628;p75"/>
          <p:cNvSpPr txBox="1"/>
          <p:nvPr/>
        </p:nvSpPr>
        <p:spPr>
          <a:xfrm>
            <a:off x="5105400" y="685800"/>
            <a:ext cx="3429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2: Fill the epsilon closures for input transitions</a:t>
            </a:r>
            <a:endParaRPr b="0" i="0" sz="1400" u="none" cap="none" strike="noStrike">
              <a:solidFill>
                <a:srgbClr val="000000"/>
              </a:solidFill>
              <a:latin typeface="Arial"/>
              <a:ea typeface="Arial"/>
              <a:cs typeface="Arial"/>
              <a:sym typeface="Arial"/>
            </a:endParaRPr>
          </a:p>
        </p:txBody>
      </p:sp>
      <p:pic>
        <p:nvPicPr>
          <p:cNvPr id="629" name="Google Shape;629;p75"/>
          <p:cNvPicPr preferRelativeResize="0"/>
          <p:nvPr/>
        </p:nvPicPr>
        <p:blipFill rotWithShape="1">
          <a:blip r:embed="rId4">
            <a:alphaModFix/>
          </a:blip>
          <a:srcRect b="0" l="0" r="0" t="0"/>
          <a:stretch/>
        </p:blipFill>
        <p:spPr>
          <a:xfrm>
            <a:off x="4756150" y="4202112"/>
            <a:ext cx="3743325" cy="2257425"/>
          </a:xfrm>
          <a:prstGeom prst="rect">
            <a:avLst/>
          </a:prstGeom>
          <a:noFill/>
          <a:ln>
            <a:noFill/>
          </a:ln>
        </p:spPr>
      </p:pic>
      <p:sp>
        <p:nvSpPr>
          <p:cNvPr id="630" name="Google Shape;630;p75"/>
          <p:cNvSpPr txBox="1"/>
          <p:nvPr/>
        </p:nvSpPr>
        <p:spPr>
          <a:xfrm>
            <a:off x="381000" y="4775200"/>
            <a:ext cx="34290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δ(ECLOSE(A),0)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δ ({A,B,C},0)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δ(A,0)U δ(B,0)U δ(C,0)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ECLOSE({A,C})={A,B,C}</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76"/>
          <p:cNvPicPr preferRelativeResize="0"/>
          <p:nvPr>
            <p:ph idx="1" type="body"/>
          </p:nvPr>
        </p:nvPicPr>
        <p:blipFill rotWithShape="1">
          <a:blip r:embed="rId3">
            <a:alphaModFix/>
          </a:blip>
          <a:srcRect b="0" l="0" r="0" t="0"/>
          <a:stretch/>
        </p:blipFill>
        <p:spPr>
          <a:xfrm>
            <a:off x="228600" y="838200"/>
            <a:ext cx="3505200" cy="2057400"/>
          </a:xfrm>
          <a:prstGeom prst="rect">
            <a:avLst/>
          </a:prstGeom>
          <a:noFill/>
          <a:ln>
            <a:noFill/>
          </a:ln>
        </p:spPr>
      </p:pic>
      <p:sp>
        <p:nvSpPr>
          <p:cNvPr id="636" name="Google Shape;636;p7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7" name="Google Shape;637;p76"/>
          <p:cNvSpPr txBox="1"/>
          <p:nvPr/>
        </p:nvSpPr>
        <p:spPr>
          <a:xfrm>
            <a:off x="228600" y="76200"/>
            <a:ext cx="7543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2. Convert the following ε-NFA to NFA.</a:t>
            </a:r>
            <a:endParaRPr b="0" i="0" sz="1400" u="none" cap="none" strike="noStrike">
              <a:solidFill>
                <a:srgbClr val="000000"/>
              </a:solidFill>
              <a:latin typeface="Arial"/>
              <a:ea typeface="Arial"/>
              <a:cs typeface="Arial"/>
              <a:sym typeface="Arial"/>
            </a:endParaRPr>
          </a:p>
        </p:txBody>
      </p:sp>
      <p:sp>
        <p:nvSpPr>
          <p:cNvPr id="638" name="Google Shape;638;p76"/>
          <p:cNvSpPr txBox="1"/>
          <p:nvPr/>
        </p:nvSpPr>
        <p:spPr>
          <a:xfrm>
            <a:off x="228600" y="3505200"/>
            <a:ext cx="36576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ECLOSE(1)={1,2}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ECLOSE(2)={2}</a:t>
            </a:r>
            <a:endParaRPr b="0" i="0" sz="1400" u="none" cap="none" strike="noStrike">
              <a:solidFill>
                <a:srgbClr val="000000"/>
              </a:solidFill>
              <a:latin typeface="Arial"/>
              <a:ea typeface="Arial"/>
              <a:cs typeface="Arial"/>
              <a:sym typeface="Arial"/>
            </a:endParaRPr>
          </a:p>
        </p:txBody>
      </p:sp>
      <p:sp>
        <p:nvSpPr>
          <p:cNvPr id="639" name="Google Shape;639;p76"/>
          <p:cNvSpPr txBox="1"/>
          <p:nvPr/>
        </p:nvSpPr>
        <p:spPr>
          <a:xfrm>
            <a:off x="5105400" y="685800"/>
            <a:ext cx="3429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2: Fill the epsilon closures for input transitions</a:t>
            </a:r>
            <a:endParaRPr b="0" i="0" sz="1400" u="none" cap="none" strike="noStrike">
              <a:solidFill>
                <a:srgbClr val="000000"/>
              </a:solidFill>
              <a:latin typeface="Arial"/>
              <a:ea typeface="Arial"/>
              <a:cs typeface="Arial"/>
              <a:sym typeface="Arial"/>
            </a:endParaRPr>
          </a:p>
        </p:txBody>
      </p:sp>
      <p:graphicFrame>
        <p:nvGraphicFramePr>
          <p:cNvPr id="640" name="Google Shape;640;p76"/>
          <p:cNvGraphicFramePr/>
          <p:nvPr/>
        </p:nvGraphicFramePr>
        <p:xfrm>
          <a:off x="5029200" y="1304925"/>
          <a:ext cx="3000000" cy="3000000"/>
        </p:xfrm>
        <a:graphic>
          <a:graphicData uri="http://schemas.openxmlformats.org/drawingml/2006/table">
            <a:tbl>
              <a:tblPr>
                <a:noFill/>
                <a:tableStyleId>{90673DD3-2A53-4B99-A68E-86C22F73F30E}</a:tableStyleId>
              </a:tblPr>
              <a:tblGrid>
                <a:gridCol w="1168400"/>
                <a:gridCol w="1168400"/>
                <a:gridCol w="1168400"/>
              </a:tblGrid>
              <a:tr h="371475">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States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ECLOSE(1)={1,2}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5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ECLOSE(2)={2}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{1,2}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641" name="Google Shape;641;p76"/>
          <p:cNvPicPr preferRelativeResize="0"/>
          <p:nvPr/>
        </p:nvPicPr>
        <p:blipFill rotWithShape="1">
          <a:blip r:embed="rId4">
            <a:alphaModFix/>
          </a:blip>
          <a:srcRect b="0" l="0" r="0" t="0"/>
          <a:stretch/>
        </p:blipFill>
        <p:spPr>
          <a:xfrm>
            <a:off x="5105400" y="3994150"/>
            <a:ext cx="3333750" cy="2486025"/>
          </a:xfrm>
          <a:prstGeom prst="rect">
            <a:avLst/>
          </a:prstGeom>
          <a:noFill/>
          <a:ln>
            <a:noFill/>
          </a:ln>
        </p:spPr>
      </p:pic>
      <p:sp>
        <p:nvSpPr>
          <p:cNvPr id="642" name="Google Shape;642;p76"/>
          <p:cNvSpPr txBox="1"/>
          <p:nvPr/>
        </p:nvSpPr>
        <p:spPr>
          <a:xfrm>
            <a:off x="457200" y="4724400"/>
            <a:ext cx="32766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δ(ECLOSE(0),a)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δ ({0},a)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ECLOSE({1})={1,2}</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8" name="Shape 218"/>
        <p:cNvGrpSpPr/>
        <p:nvPr/>
      </p:nvGrpSpPr>
      <p:grpSpPr>
        <a:xfrm>
          <a:off x="0" y="0"/>
          <a:ext cx="0" cy="0"/>
          <a:chOff x="0" y="0"/>
          <a:chExt cx="0" cy="0"/>
        </a:xfrm>
      </p:grpSpPr>
      <p:sp>
        <p:nvSpPr>
          <p:cNvPr id="219" name="Google Shape;219;p32"/>
          <p:cNvSpPr/>
          <p:nvPr/>
        </p:nvSpPr>
        <p:spPr>
          <a:xfrm>
            <a:off x="9525" y="1241425"/>
            <a:ext cx="9126537" cy="0"/>
          </a:xfrm>
          <a:custGeom>
            <a:rect b="b" l="l" r="r" t="t"/>
            <a:pathLst>
              <a:path extrusionOk="0" h="120000" w="9735185">
                <a:moveTo>
                  <a:pt x="0" y="0"/>
                </a:moveTo>
                <a:lnTo>
                  <a:pt x="9734587" y="0"/>
                </a:lnTo>
              </a:path>
            </a:pathLst>
          </a:custGeom>
          <a:noFill/>
          <a:ln cap="flat" cmpd="sng" w="28500">
            <a:solidFill>
              <a:srgbClr val="1F97C8"/>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p32"/>
          <p:cNvSpPr txBox="1"/>
          <p:nvPr/>
        </p:nvSpPr>
        <p:spPr>
          <a:xfrm>
            <a:off x="1600200" y="381000"/>
            <a:ext cx="5408612" cy="307975"/>
          </a:xfrm>
          <a:prstGeom prst="rect">
            <a:avLst/>
          </a:prstGeom>
          <a:noFill/>
          <a:ln>
            <a:noFill/>
          </a:ln>
        </p:spPr>
        <p:txBody>
          <a:bodyPr anchorCtr="0" anchor="t" bIns="0" lIns="0" spcFirstLastPara="1" rIns="0" wrap="square" tIns="0">
            <a:spAutoFit/>
          </a:bodyPr>
          <a:lstStyle/>
          <a:p>
            <a:pPr indent="0" lvl="0" marL="11112" marR="0" rtl="0" algn="ctr">
              <a:lnSpc>
                <a:spcPct val="100000"/>
              </a:lnSpc>
              <a:spcBef>
                <a:spcPts val="0"/>
              </a:spcBef>
              <a:spcAft>
                <a:spcPts val="0"/>
              </a:spcAft>
              <a:buClr>
                <a:srgbClr val="010103"/>
              </a:buClr>
              <a:buSzPts val="2000"/>
              <a:buFont typeface="Arial"/>
              <a:buNone/>
            </a:pPr>
            <a:r>
              <a:rPr b="1" i="0" lang="en-US" sz="2000" u="none" cap="none" strike="noStrike">
                <a:solidFill>
                  <a:srgbClr val="010103"/>
                </a:solidFill>
                <a:latin typeface="Arial"/>
                <a:ea typeface="Arial"/>
                <a:cs typeface="Arial"/>
                <a:sym typeface="Arial"/>
              </a:rPr>
              <a:t>UNIT 1</a:t>
            </a:r>
            <a:endParaRPr b="0" i="0" sz="1400" u="none" cap="none" strike="noStrike">
              <a:solidFill>
                <a:srgbClr val="000000"/>
              </a:solidFill>
              <a:latin typeface="Arial"/>
              <a:ea typeface="Arial"/>
              <a:cs typeface="Arial"/>
              <a:sym typeface="Arial"/>
            </a:endParaRPr>
          </a:p>
        </p:txBody>
      </p:sp>
      <p:sp>
        <p:nvSpPr>
          <p:cNvPr id="221" name="Google Shape;221;p32"/>
          <p:cNvSpPr/>
          <p:nvPr/>
        </p:nvSpPr>
        <p:spPr>
          <a:xfrm flipH="1" rot="10800000">
            <a:off x="0" y="5837237"/>
            <a:ext cx="9144000" cy="42862"/>
          </a:xfrm>
          <a:custGeom>
            <a:rect b="b" l="l" r="r" t="t"/>
            <a:pathLst>
              <a:path extrusionOk="0" h="217170" w="2915285">
                <a:moveTo>
                  <a:pt x="0" y="0"/>
                </a:moveTo>
                <a:lnTo>
                  <a:pt x="2914775" y="0"/>
                </a:lnTo>
                <a:lnTo>
                  <a:pt x="2914775" y="216855"/>
                </a:lnTo>
                <a:lnTo>
                  <a:pt x="0" y="216855"/>
                </a:lnTo>
                <a:lnTo>
                  <a:pt x="0" y="0"/>
                </a:lnTo>
                <a:close/>
              </a:path>
            </a:pathLst>
          </a:custGeom>
          <a:solidFill>
            <a:srgbClr val="0793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22" name="Google Shape;222;p32"/>
          <p:cNvGrpSpPr/>
          <p:nvPr/>
        </p:nvGrpSpPr>
        <p:grpSpPr>
          <a:xfrm>
            <a:off x="66675" y="1296987"/>
            <a:ext cx="9012237" cy="4484687"/>
            <a:chOff x="127862" y="1268442"/>
            <a:chExt cx="9296400" cy="846250"/>
          </a:xfrm>
        </p:grpSpPr>
        <p:sp>
          <p:nvSpPr>
            <p:cNvPr id="223" name="Google Shape;223;p32"/>
            <p:cNvSpPr txBox="1"/>
            <p:nvPr/>
          </p:nvSpPr>
          <p:spPr>
            <a:xfrm>
              <a:off x="127862" y="1268442"/>
              <a:ext cx="9296400" cy="846250"/>
            </a:xfrm>
            <a:prstGeom prst="rect">
              <a:avLst/>
            </a:prstGeom>
            <a:solidFill>
              <a:schemeClr val="lt1"/>
            </a:solidFill>
            <a:ln cap="flat" cmpd="sng" w="158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 name="Google Shape;224;p32"/>
            <p:cNvSpPr txBox="1"/>
            <p:nvPr/>
          </p:nvSpPr>
          <p:spPr>
            <a:xfrm>
              <a:off x="168801" y="1274433"/>
              <a:ext cx="9214521" cy="57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25" name="Google Shape;225;p32"/>
          <p:cNvSpPr txBox="1"/>
          <p:nvPr/>
        </p:nvSpPr>
        <p:spPr>
          <a:xfrm>
            <a:off x="138112" y="1484312"/>
            <a:ext cx="4246562" cy="4067175"/>
          </a:xfrm>
          <a:prstGeom prst="rect">
            <a:avLst/>
          </a:prstGeom>
          <a:noFill/>
          <a:ln>
            <a:noFill/>
          </a:ln>
        </p:spPr>
        <p:txBody>
          <a:bodyPr anchorCtr="0" anchor="t" bIns="34275" lIns="68575" spcFirstLastPara="1" rIns="68575" wrap="square" tIns="34275">
            <a:normAutofit/>
          </a:bodyPr>
          <a:lstStyle/>
          <a:p>
            <a:pPr indent="-257175" lvl="0" marL="257175" marR="0" rtl="0" algn="l">
              <a:lnSpc>
                <a:spcPct val="90000"/>
              </a:lnSpc>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Introduction to Automaton</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Mathematical concepts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Formal Languages: Strings, Languages, Properties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Finite Representation : Regular Expressions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Problems related to regular expressions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Finite Automata :Deterministic Finite Automata</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Nondeterministic Finite Automata</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Finite Automaton with €- moves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Problems related to Deterministic and Nondeterministic Finite Automata </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Problems related to Finite Automaton with €- moves</a:t>
            </a:r>
            <a:endParaRPr b="0" i="0" sz="1400" u="none" cap="none" strike="noStrike">
              <a:solidFill>
                <a:srgbClr val="000000"/>
              </a:solidFill>
              <a:latin typeface="Arial"/>
              <a:ea typeface="Arial"/>
              <a:cs typeface="Arial"/>
              <a:sym typeface="Arial"/>
            </a:endParaRPr>
          </a:p>
          <a:p>
            <a:pPr indent="-123825" lvl="0" marL="257175" marR="0" rtl="0" algn="l">
              <a:lnSpc>
                <a:spcPct val="90000"/>
              </a:lnSpc>
              <a:spcBef>
                <a:spcPts val="10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26" name="Google Shape;226;p32"/>
          <p:cNvSpPr txBox="1"/>
          <p:nvPr/>
        </p:nvSpPr>
        <p:spPr>
          <a:xfrm>
            <a:off x="4799012" y="1400175"/>
            <a:ext cx="3865562" cy="4337050"/>
          </a:xfrm>
          <a:prstGeom prst="rect">
            <a:avLst/>
          </a:prstGeom>
          <a:noFill/>
          <a:ln>
            <a:noFill/>
          </a:ln>
        </p:spPr>
        <p:txBody>
          <a:bodyPr anchorCtr="0" anchor="t" bIns="34275" lIns="68575" spcFirstLastPara="1" rIns="68575" wrap="square" tIns="34275">
            <a:normAutofit/>
          </a:bodyPr>
          <a:lstStyle/>
          <a:p>
            <a:pPr indent="-257175" lvl="0" marL="257175" marR="0" rtl="0" algn="l">
              <a:lnSpc>
                <a:spcPct val="9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Minimization of DFA</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Problems related to Minimization of DFA</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Regular Languages : Equivalence of Finite Automata and Regular Languages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Equivalence of Finite Automata and Regular Grammars </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Problems related to Equivalence of Finite Automata and Regular Languages and Regular Grammars </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Variants of Finite Automata :Two-way Finite Automaton Mealy Machines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Properties of Regular Languages: Closure Properties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Set Theoretic Properties &amp; Other Properties</a:t>
            </a:r>
            <a:endParaRPr b="0" i="0" sz="1400" u="none" cap="none" strike="noStrike">
              <a:solidFill>
                <a:srgbClr val="000000"/>
              </a:solidFill>
              <a:latin typeface="Arial"/>
              <a:ea typeface="Arial"/>
              <a:cs typeface="Arial"/>
              <a:sym typeface="Arial"/>
            </a:endParaRPr>
          </a:p>
          <a:p>
            <a:pPr indent="-257175" lvl="0" marL="257175" marR="0" rtl="0" algn="l">
              <a:lnSpc>
                <a:spcPct val="90000"/>
              </a:lnSpc>
              <a:spcBef>
                <a:spcPts val="100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Pumping Lemma</a:t>
            </a:r>
            <a:endParaRPr b="0" i="0" sz="1400" u="none" cap="none" strike="noStrike">
              <a:solidFill>
                <a:srgbClr val="000000"/>
              </a:solidFill>
              <a:latin typeface="Arial"/>
              <a:ea typeface="Arial"/>
              <a:cs typeface="Arial"/>
              <a:sym typeface="Arial"/>
            </a:endParaRPr>
          </a:p>
          <a:p>
            <a:pPr indent="-142875" lvl="0" marL="257175" marR="0" rtl="0" algn="l">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3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28" name="Google Shape;228;p32"/>
          <p:cNvPicPr preferRelativeResize="0"/>
          <p:nvPr/>
        </p:nvPicPr>
        <p:blipFill rotWithShape="1">
          <a:blip r:embed="rId3">
            <a:alphaModFix/>
          </a:blip>
          <a:srcRect b="0" l="0" r="0" t="0"/>
          <a:stretch/>
        </p:blipFill>
        <p:spPr>
          <a:xfrm>
            <a:off x="374650" y="1409700"/>
            <a:ext cx="4037012" cy="1314450"/>
          </a:xfrm>
          <a:prstGeom prst="rect">
            <a:avLst/>
          </a:prstGeom>
          <a:noFill/>
          <a:ln>
            <a:noFill/>
          </a:ln>
        </p:spPr>
      </p:pic>
      <p:pic>
        <p:nvPicPr>
          <p:cNvPr id="229" name="Google Shape;229;p32"/>
          <p:cNvPicPr preferRelativeResize="0"/>
          <p:nvPr/>
        </p:nvPicPr>
        <p:blipFill rotWithShape="1">
          <a:blip r:embed="rId4">
            <a:alphaModFix/>
          </a:blip>
          <a:srcRect b="0" l="0" r="0" t="0"/>
          <a:stretch/>
        </p:blipFill>
        <p:spPr>
          <a:xfrm>
            <a:off x="4413250" y="2857500"/>
            <a:ext cx="66675" cy="2697162"/>
          </a:xfrm>
          <a:prstGeom prst="rect">
            <a:avLst/>
          </a:prstGeom>
          <a:noFill/>
          <a:ln>
            <a:noFill/>
          </a:ln>
        </p:spPr>
      </p:pic>
      <p:pic>
        <p:nvPicPr>
          <p:cNvPr id="230" name="Google Shape;230;p32"/>
          <p:cNvPicPr preferRelativeResize="0"/>
          <p:nvPr/>
        </p:nvPicPr>
        <p:blipFill rotWithShape="1">
          <a:blip r:embed="rId5">
            <a:alphaModFix/>
          </a:blip>
          <a:srcRect b="0" l="0" r="0" t="0"/>
          <a:stretch/>
        </p:blipFill>
        <p:spPr>
          <a:xfrm>
            <a:off x="330200" y="3624262"/>
            <a:ext cx="3921125" cy="2079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6" name="Shape 646"/>
        <p:cNvGrpSpPr/>
        <p:nvPr/>
      </p:nvGrpSpPr>
      <p:grpSpPr>
        <a:xfrm>
          <a:off x="0" y="0"/>
          <a:ext cx="0" cy="0"/>
          <a:chOff x="0" y="0"/>
          <a:chExt cx="0" cy="0"/>
        </a:xfrm>
      </p:grpSpPr>
      <p:sp>
        <p:nvSpPr>
          <p:cNvPr id="647" name="Google Shape;647;p7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10103"/>
              </a:buClr>
              <a:buSzPts val="2000"/>
              <a:buFont typeface="Arial"/>
              <a:buNone/>
            </a:pPr>
            <a:r>
              <a:rPr b="1" i="0" lang="en-US" sz="2000" u="none">
                <a:solidFill>
                  <a:srgbClr val="010103"/>
                </a:solidFill>
                <a:latin typeface="Arial"/>
                <a:ea typeface="Arial"/>
                <a:cs typeface="Arial"/>
                <a:sym typeface="Arial"/>
              </a:rPr>
              <a:t>Closure properties of regular languages.</a:t>
            </a:r>
            <a:endParaRPr/>
          </a:p>
        </p:txBody>
      </p:sp>
      <p:sp>
        <p:nvSpPr>
          <p:cNvPr id="648" name="Google Shape;648;p7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Previously we saw closure under </a:t>
            </a:r>
            <a:r>
              <a:rPr b="0" i="0" lang="en-US" sz="2000" u="none">
                <a:solidFill>
                  <a:srgbClr val="008000"/>
                </a:solidFill>
                <a:latin typeface="Calibri"/>
                <a:ea typeface="Calibri"/>
                <a:cs typeface="Calibri"/>
                <a:sym typeface="Calibri"/>
              </a:rPr>
              <a:t>∪</a:t>
            </a:r>
            <a:r>
              <a:rPr b="0" i="0" lang="en-US" sz="2000" u="none">
                <a:solidFill>
                  <a:srgbClr val="404040"/>
                </a:solidFill>
                <a:latin typeface="Calibri"/>
                <a:ea typeface="Calibri"/>
                <a:cs typeface="Calibri"/>
                <a:sym typeface="Calibri"/>
              </a:rPr>
              <a:t> and </a:t>
            </a:r>
            <a:r>
              <a:rPr b="0" i="0" lang="en-US" sz="2000" u="none">
                <a:solidFill>
                  <a:srgbClr val="008000"/>
                </a:solidFill>
                <a:latin typeface="Calibri"/>
                <a:ea typeface="Calibri"/>
                <a:cs typeface="Calibri"/>
                <a:sym typeface="Calibri"/>
              </a:rPr>
              <a:t>∩</a:t>
            </a:r>
            <a:r>
              <a:rPr b="0" i="0" lang="en-US" sz="2000" u="none">
                <a:solidFill>
                  <a:srgbClr val="404040"/>
                </a:solidFill>
                <a:latin typeface="Calibri"/>
                <a:ea typeface="Calibri"/>
                <a:cs typeface="Calibri"/>
                <a:sym typeface="Calibri"/>
              </a:rPr>
              <a:t>.</a:t>
            </a:r>
            <a:endParaRPr/>
          </a:p>
          <a:p>
            <a:pPr indent="-90487"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New: Regular languages are </a:t>
            </a:r>
            <a:r>
              <a:rPr b="0" i="0" lang="en-US" sz="2000" u="none">
                <a:solidFill>
                  <a:srgbClr val="FF0000"/>
                </a:solidFill>
                <a:latin typeface="Calibri"/>
                <a:ea typeface="Calibri"/>
                <a:cs typeface="Calibri"/>
                <a:sym typeface="Calibri"/>
              </a:rPr>
              <a:t>closed</a:t>
            </a:r>
            <a:r>
              <a:rPr b="0" i="0" lang="en-US" sz="2000" u="none">
                <a:solidFill>
                  <a:srgbClr val="404040"/>
                </a:solidFill>
                <a:latin typeface="Calibri"/>
                <a:ea typeface="Calibri"/>
                <a:cs typeface="Calibri"/>
                <a:sym typeface="Calibri"/>
              </a:rPr>
              <a:t> under </a:t>
            </a:r>
            <a:endParaRPr/>
          </a:p>
          <a:p>
            <a:pPr indent="-182560" lvl="1" marL="382587" marR="0" rtl="0" algn="l">
              <a:lnSpc>
                <a:spcPct val="90000"/>
              </a:lnSpc>
              <a:spcBef>
                <a:spcPts val="400"/>
              </a:spcBef>
              <a:spcAft>
                <a:spcPts val="0"/>
              </a:spcAft>
              <a:buClr>
                <a:schemeClr val="accent1"/>
              </a:buClr>
              <a:buSzPts val="1800"/>
              <a:buFont typeface="Calibri"/>
              <a:buChar char="◦"/>
            </a:pPr>
            <a:r>
              <a:rPr b="0" i="0" lang="en-US" sz="1800" u="none" cap="none" strike="noStrike">
                <a:solidFill>
                  <a:srgbClr val="008000"/>
                </a:solidFill>
                <a:latin typeface="Calibri"/>
                <a:ea typeface="Calibri"/>
                <a:cs typeface="Calibri"/>
                <a:sym typeface="Calibri"/>
              </a:rPr>
              <a:t>Concatenation</a:t>
            </a:r>
            <a:endParaRPr/>
          </a:p>
          <a:p>
            <a:pPr indent="-182560" lvl="1" marL="382587" marR="0" rtl="0" algn="l">
              <a:lnSpc>
                <a:spcPct val="90000"/>
              </a:lnSpc>
              <a:spcBef>
                <a:spcPts val="600"/>
              </a:spcBef>
              <a:spcAft>
                <a:spcPts val="0"/>
              </a:spcAft>
              <a:buClr>
                <a:schemeClr val="accent1"/>
              </a:buClr>
              <a:buSzPts val="1800"/>
              <a:buFont typeface="Calibri"/>
              <a:buChar char="◦"/>
            </a:pPr>
            <a:r>
              <a:rPr b="0" i="0" lang="en-US" sz="1800" u="none" cap="none" strike="noStrike">
                <a:solidFill>
                  <a:srgbClr val="008000"/>
                </a:solidFill>
                <a:latin typeface="Calibri"/>
                <a:ea typeface="Calibri"/>
                <a:cs typeface="Calibri"/>
                <a:sym typeface="Calibri"/>
              </a:rPr>
              <a:t>Kleene star</a:t>
            </a:r>
            <a:endParaRPr/>
          </a:p>
          <a:p>
            <a:pPr indent="-182560" lvl="1" marL="382587" marR="0" rtl="0" algn="l">
              <a:lnSpc>
                <a:spcPct val="90000"/>
              </a:lnSpc>
              <a:spcBef>
                <a:spcPts val="600"/>
              </a:spcBef>
              <a:spcAft>
                <a:spcPts val="0"/>
              </a:spcAft>
              <a:buClr>
                <a:schemeClr val="accent1"/>
              </a:buClr>
              <a:buSzPts val="1800"/>
              <a:buFont typeface="Calibri"/>
              <a:buChar char="◦"/>
            </a:pPr>
            <a:r>
              <a:rPr b="0" i="0" lang="en-US" sz="1800" u="none" cap="none" strike="noStrike">
                <a:solidFill>
                  <a:srgbClr val="008000"/>
                </a:solidFill>
                <a:latin typeface="Calibri"/>
                <a:ea typeface="Calibri"/>
                <a:cs typeface="Calibri"/>
                <a:sym typeface="Calibri"/>
              </a:rPr>
              <a:t>Complement</a:t>
            </a:r>
            <a:r>
              <a:rPr b="0" i="0" lang="en-US" sz="1800" u="none" cap="none" strike="noStrike">
                <a:solidFill>
                  <a:srgbClr val="404040"/>
                </a:solidFill>
                <a:latin typeface="Calibri"/>
                <a:ea typeface="Calibri"/>
                <a:cs typeface="Calibri"/>
                <a:sym typeface="Calibri"/>
              </a:rPr>
              <a:t>. </a:t>
            </a:r>
            <a:endParaRPr/>
          </a:p>
        </p:txBody>
      </p:sp>
      <p:sp>
        <p:nvSpPr>
          <p:cNvPr id="649" name="Google Shape;649;p7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3" name="Shape 653"/>
        <p:cNvGrpSpPr/>
        <p:nvPr/>
      </p:nvGrpSpPr>
      <p:grpSpPr>
        <a:xfrm>
          <a:off x="0" y="0"/>
          <a:ext cx="0" cy="0"/>
          <a:chOff x="0" y="0"/>
          <a:chExt cx="0" cy="0"/>
        </a:xfrm>
      </p:grpSpPr>
      <p:sp>
        <p:nvSpPr>
          <p:cNvPr id="654" name="Google Shape;654;p7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5" name="Google Shape;655;p78"/>
          <p:cNvSpPr txBox="1"/>
          <p:nvPr>
            <p:ph idx="1" type="body"/>
          </p:nvPr>
        </p:nvSpPr>
        <p:spPr>
          <a:xfrm>
            <a:off x="0" y="374650"/>
            <a:ext cx="8137525" cy="1531937"/>
          </a:xfrm>
          <a:prstGeom prst="rect">
            <a:avLst/>
          </a:prstGeom>
          <a:noFill/>
          <a:ln>
            <a:noFill/>
          </a:ln>
        </p:spPr>
        <p:txBody>
          <a:bodyPr anchorCtr="0" anchor="t" bIns="45700" lIns="0" spcFirstLastPara="1" rIns="0" wrap="square" tIns="45700">
            <a:noAutofit/>
          </a:bodyPr>
          <a:lstStyle/>
          <a:p>
            <a:pPr indent="-90487" lvl="0" marL="90487"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Regular expressions generate exactly the class of regular languages.</a:t>
            </a:r>
            <a:endParaRPr/>
          </a:p>
          <a:p>
            <a:pPr indent="-90487" lvl="0" marL="90487"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Theorem: </a:t>
            </a:r>
            <a:endParaRPr/>
          </a:p>
          <a:p>
            <a:pPr indent="-182560" lvl="1" marL="382587" rtl="0" algn="l">
              <a:lnSpc>
                <a:spcPct val="90000"/>
              </a:lnSpc>
              <a:spcBef>
                <a:spcPts val="400"/>
              </a:spcBef>
              <a:spcAft>
                <a:spcPts val="0"/>
              </a:spcAft>
              <a:buClr>
                <a:schemeClr val="accent1"/>
              </a:buClr>
              <a:buSzPts val="1800"/>
              <a:buFont typeface="Calibri"/>
              <a:buChar char="◦"/>
            </a:pPr>
            <a:r>
              <a:rPr b="0" i="0" lang="en-US" sz="1800" u="none">
                <a:solidFill>
                  <a:srgbClr val="404040"/>
                </a:solidFill>
                <a:latin typeface="Calibri"/>
                <a:ea typeface="Calibri"/>
                <a:cs typeface="Calibri"/>
                <a:sym typeface="Calibri"/>
              </a:rPr>
              <a:t>(a) For every regular expression there is an equivalent NFA</a:t>
            </a:r>
            <a:endParaRPr/>
          </a:p>
          <a:p>
            <a:pPr indent="-182560" lvl="1" marL="382587" rtl="0" algn="l">
              <a:lnSpc>
                <a:spcPct val="90000"/>
              </a:lnSpc>
              <a:spcBef>
                <a:spcPts val="600"/>
              </a:spcBef>
              <a:spcAft>
                <a:spcPts val="0"/>
              </a:spcAft>
              <a:buClr>
                <a:schemeClr val="accent1"/>
              </a:buClr>
              <a:buSzPts val="1800"/>
              <a:buFont typeface="Calibri"/>
              <a:buChar char="◦"/>
            </a:pPr>
            <a:r>
              <a:rPr b="0" i="0" lang="en-US" sz="1800" u="none">
                <a:solidFill>
                  <a:srgbClr val="404040"/>
                </a:solidFill>
                <a:latin typeface="Calibri"/>
                <a:ea typeface="Calibri"/>
                <a:cs typeface="Calibri"/>
                <a:sym typeface="Calibri"/>
              </a:rPr>
              <a:t>(b) For every DFA there is an equivalent regular expression. </a:t>
            </a:r>
            <a:endParaRPr/>
          </a:p>
          <a:p>
            <a:pPr indent="-182560" lvl="1" marL="382587" rtl="0" algn="l">
              <a:lnSpc>
                <a:spcPct val="90000"/>
              </a:lnSpc>
              <a:spcBef>
                <a:spcPts val="600"/>
              </a:spcBef>
              <a:spcAft>
                <a:spcPts val="0"/>
              </a:spcAft>
              <a:buSzPts val="1800"/>
              <a:buNone/>
            </a:pPr>
            <a:r>
              <a:t/>
            </a:r>
            <a:endParaRPr b="0" i="0" sz="1800" u="none">
              <a:solidFill>
                <a:srgbClr val="404040"/>
              </a:solidFill>
              <a:latin typeface="Calibri"/>
              <a:ea typeface="Calibri"/>
              <a:cs typeface="Calibri"/>
              <a:sym typeface="Calibri"/>
            </a:endParaRPr>
          </a:p>
          <a:p>
            <a:pPr indent="-182560" lvl="1" marL="382587" rtl="0" algn="l">
              <a:lnSpc>
                <a:spcPct val="90000"/>
              </a:lnSpc>
              <a:spcBef>
                <a:spcPts val="600"/>
              </a:spcBef>
              <a:spcAft>
                <a:spcPts val="0"/>
              </a:spcAft>
              <a:buSzPts val="1800"/>
              <a:buNone/>
            </a:pPr>
            <a:r>
              <a:rPr b="1" i="0" lang="en-US" sz="1800" u="none">
                <a:solidFill>
                  <a:srgbClr val="404040"/>
                </a:solidFill>
                <a:latin typeface="Calibri"/>
                <a:ea typeface="Calibri"/>
                <a:cs typeface="Calibri"/>
                <a:sym typeface="Calibri"/>
              </a:rPr>
              <a:t>Basis : r=ε</a:t>
            </a:r>
            <a:endParaRPr/>
          </a:p>
          <a:p>
            <a:pPr indent="0" lvl="0" marL="90488" rtl="0" algn="l">
              <a:lnSpc>
                <a:spcPct val="90000"/>
              </a:lnSpc>
              <a:spcBef>
                <a:spcPts val="1600"/>
              </a:spcBef>
              <a:spcAft>
                <a:spcPts val="0"/>
              </a:spcAft>
              <a:buSzPts val="1800"/>
              <a:buNone/>
            </a:pPr>
            <a:r>
              <a:t/>
            </a:r>
            <a:endParaRPr b="1" i="0" sz="1800" u="none">
              <a:solidFill>
                <a:srgbClr val="404040"/>
              </a:solidFill>
              <a:latin typeface="Calibri"/>
              <a:ea typeface="Calibri"/>
              <a:cs typeface="Calibri"/>
              <a:sym typeface="Calibri"/>
            </a:endParaRPr>
          </a:p>
        </p:txBody>
      </p:sp>
      <p:sp>
        <p:nvSpPr>
          <p:cNvPr id="656" name="Google Shape;656;p78"/>
          <p:cNvSpPr txBox="1"/>
          <p:nvPr>
            <p:ph type="title"/>
          </p:nvPr>
        </p:nvSpPr>
        <p:spPr>
          <a:xfrm>
            <a:off x="171450" y="68262"/>
            <a:ext cx="7543800" cy="306387"/>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404040"/>
              </a:buClr>
              <a:buSzPts val="2200"/>
              <a:buFont typeface="Calibri"/>
              <a:buNone/>
            </a:pPr>
            <a:r>
              <a:rPr b="1" i="0" lang="en-US" sz="2200" u="none">
                <a:solidFill>
                  <a:srgbClr val="404040"/>
                </a:solidFill>
                <a:latin typeface="Calibri"/>
                <a:ea typeface="Calibri"/>
                <a:cs typeface="Calibri"/>
                <a:sym typeface="Calibri"/>
              </a:rPr>
              <a:t>REGULAR EXPRESSIONS AND NFA: THOMPSON’S CONSTRUCTION</a:t>
            </a:r>
            <a:endParaRPr/>
          </a:p>
        </p:txBody>
      </p:sp>
      <p:pic>
        <p:nvPicPr>
          <p:cNvPr id="657" name="Google Shape;657;p78"/>
          <p:cNvPicPr preferRelativeResize="0"/>
          <p:nvPr/>
        </p:nvPicPr>
        <p:blipFill rotWithShape="1">
          <a:blip r:embed="rId3">
            <a:alphaModFix/>
          </a:blip>
          <a:srcRect b="0" l="0" r="0" t="0"/>
          <a:stretch/>
        </p:blipFill>
        <p:spPr>
          <a:xfrm>
            <a:off x="0" y="2770187"/>
            <a:ext cx="2676525" cy="685800"/>
          </a:xfrm>
          <a:prstGeom prst="rect">
            <a:avLst/>
          </a:prstGeom>
          <a:noFill/>
          <a:ln>
            <a:noFill/>
          </a:ln>
        </p:spPr>
      </p:pic>
      <p:sp>
        <p:nvSpPr>
          <p:cNvPr id="658" name="Google Shape;658;p78"/>
          <p:cNvSpPr txBox="1"/>
          <p:nvPr/>
        </p:nvSpPr>
        <p:spPr>
          <a:xfrm>
            <a:off x="0" y="3625850"/>
            <a:ext cx="28194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59" name="Google Shape;659;p78"/>
          <p:cNvPicPr preferRelativeResize="0"/>
          <p:nvPr/>
        </p:nvPicPr>
        <p:blipFill rotWithShape="1">
          <a:blip r:embed="rId4">
            <a:alphaModFix/>
          </a:blip>
          <a:srcRect b="0" l="0" r="0" t="0"/>
          <a:stretch/>
        </p:blipFill>
        <p:spPr>
          <a:xfrm>
            <a:off x="171450" y="4083050"/>
            <a:ext cx="2333625" cy="714375"/>
          </a:xfrm>
          <a:prstGeom prst="rect">
            <a:avLst/>
          </a:prstGeom>
          <a:noFill/>
          <a:ln>
            <a:noFill/>
          </a:ln>
        </p:spPr>
      </p:pic>
      <p:sp>
        <p:nvSpPr>
          <p:cNvPr id="660" name="Google Shape;660;p78"/>
          <p:cNvSpPr txBox="1"/>
          <p:nvPr/>
        </p:nvSpPr>
        <p:spPr>
          <a:xfrm>
            <a:off x="4343400" y="1990725"/>
            <a:ext cx="40655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61" name="Google Shape;661;p78"/>
          <p:cNvPicPr preferRelativeResize="0"/>
          <p:nvPr/>
        </p:nvPicPr>
        <p:blipFill rotWithShape="1">
          <a:blip r:embed="rId5">
            <a:alphaModFix/>
          </a:blip>
          <a:srcRect b="0" l="0" r="0" t="0"/>
          <a:stretch/>
        </p:blipFill>
        <p:spPr>
          <a:xfrm>
            <a:off x="5410200" y="2259012"/>
            <a:ext cx="3214687" cy="1468437"/>
          </a:xfrm>
          <a:prstGeom prst="rect">
            <a:avLst/>
          </a:prstGeom>
          <a:noFill/>
          <a:ln>
            <a:noFill/>
          </a:ln>
        </p:spPr>
      </p:pic>
      <p:sp>
        <p:nvSpPr>
          <p:cNvPr id="662" name="Google Shape;662;p78"/>
          <p:cNvSpPr txBox="1"/>
          <p:nvPr/>
        </p:nvSpPr>
        <p:spPr>
          <a:xfrm>
            <a:off x="171450" y="5070475"/>
            <a:ext cx="3505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R=st</a:t>
            </a:r>
            <a:endParaRPr b="0" i="0" sz="1400" u="none" cap="none" strike="noStrike">
              <a:solidFill>
                <a:srgbClr val="000000"/>
              </a:solidFill>
              <a:latin typeface="Arial"/>
              <a:ea typeface="Arial"/>
              <a:cs typeface="Arial"/>
              <a:sym typeface="Arial"/>
            </a:endParaRPr>
          </a:p>
        </p:txBody>
      </p:sp>
      <p:pic>
        <p:nvPicPr>
          <p:cNvPr id="663" name="Google Shape;663;p78"/>
          <p:cNvPicPr preferRelativeResize="0"/>
          <p:nvPr/>
        </p:nvPicPr>
        <p:blipFill rotWithShape="1">
          <a:blip r:embed="rId6">
            <a:alphaModFix/>
          </a:blip>
          <a:srcRect b="0" l="0" r="0" t="0"/>
          <a:stretch/>
        </p:blipFill>
        <p:spPr>
          <a:xfrm>
            <a:off x="276225" y="5492750"/>
            <a:ext cx="3295650" cy="1495425"/>
          </a:xfrm>
          <a:prstGeom prst="rect">
            <a:avLst/>
          </a:prstGeom>
          <a:noFill/>
          <a:ln>
            <a:noFill/>
          </a:ln>
        </p:spPr>
      </p:pic>
      <p:sp>
        <p:nvSpPr>
          <p:cNvPr id="664" name="Google Shape;664;p78"/>
          <p:cNvSpPr txBox="1"/>
          <p:nvPr/>
        </p:nvSpPr>
        <p:spPr>
          <a:xfrm>
            <a:off x="4267200" y="3948112"/>
            <a:ext cx="27495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R=s*</a:t>
            </a:r>
            <a:endParaRPr b="0" i="0" sz="1400" u="none" cap="none" strike="noStrike">
              <a:solidFill>
                <a:srgbClr val="000000"/>
              </a:solidFill>
              <a:latin typeface="Arial"/>
              <a:ea typeface="Arial"/>
              <a:cs typeface="Arial"/>
              <a:sym typeface="Arial"/>
            </a:endParaRPr>
          </a:p>
        </p:txBody>
      </p:sp>
      <p:pic>
        <p:nvPicPr>
          <p:cNvPr id="665" name="Google Shape;665;p78"/>
          <p:cNvPicPr preferRelativeResize="0"/>
          <p:nvPr/>
        </p:nvPicPr>
        <p:blipFill rotWithShape="1">
          <a:blip r:embed="rId7">
            <a:alphaModFix/>
          </a:blip>
          <a:srcRect b="0" l="0" r="0" t="0"/>
          <a:stretch/>
        </p:blipFill>
        <p:spPr>
          <a:xfrm>
            <a:off x="4398962" y="4621212"/>
            <a:ext cx="4516437" cy="140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500"/>
                                        <p:tgtEl>
                                          <p:spTgt spid="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500"/>
                                        <p:tgtEl>
                                          <p:spTgt spid="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500"/>
                                        <p:tgtEl>
                                          <p:spTgt spid="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500"/>
                                        <p:tgtEl>
                                          <p:spTgt spid="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500"/>
                                        <p:tgtEl>
                                          <p:spTgt spid="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500"/>
                                        <p:tgtEl>
                                          <p:spTgt spid="6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6" st="6"/>
                                            </p:txEl>
                                          </p:spTgt>
                                        </p:tgtEl>
                                        <p:attrNameLst>
                                          <p:attrName>style.visibility</p:attrName>
                                        </p:attrNameLst>
                                      </p:cBhvr>
                                      <p:to>
                                        <p:strVal val="visible"/>
                                      </p:to>
                                    </p:set>
                                    <p:animEffect filter="fade" transition="in">
                                      <p:cBhvr>
                                        <p:cTn dur="500"/>
                                        <p:tgtEl>
                                          <p:spTgt spid="6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71" name="Google Shape;671;p79"/>
          <p:cNvSpPr txBox="1"/>
          <p:nvPr/>
        </p:nvSpPr>
        <p:spPr>
          <a:xfrm>
            <a:off x="152400" y="152400"/>
            <a:ext cx="82565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 Construct an NFA for r = (a|b)*a</a:t>
            </a:r>
            <a:endParaRPr b="0" i="0" sz="1400" u="none" cap="none" strike="noStrike">
              <a:solidFill>
                <a:srgbClr val="000000"/>
              </a:solidFill>
              <a:latin typeface="Arial"/>
              <a:ea typeface="Arial"/>
              <a:cs typeface="Arial"/>
              <a:sym typeface="Arial"/>
            </a:endParaRPr>
          </a:p>
        </p:txBody>
      </p:sp>
      <p:pic>
        <p:nvPicPr>
          <p:cNvPr id="672" name="Google Shape;672;p79"/>
          <p:cNvPicPr preferRelativeResize="0"/>
          <p:nvPr/>
        </p:nvPicPr>
        <p:blipFill rotWithShape="1">
          <a:blip r:embed="rId3">
            <a:alphaModFix/>
          </a:blip>
          <a:srcRect b="0" l="0" r="0" t="0"/>
          <a:stretch/>
        </p:blipFill>
        <p:spPr>
          <a:xfrm>
            <a:off x="304800" y="838200"/>
            <a:ext cx="3629025" cy="1438275"/>
          </a:xfrm>
          <a:prstGeom prst="rect">
            <a:avLst/>
          </a:prstGeom>
          <a:noFill/>
          <a:ln>
            <a:noFill/>
          </a:ln>
        </p:spPr>
      </p:pic>
      <p:pic>
        <p:nvPicPr>
          <p:cNvPr id="673" name="Google Shape;673;p79"/>
          <p:cNvPicPr preferRelativeResize="0"/>
          <p:nvPr/>
        </p:nvPicPr>
        <p:blipFill rotWithShape="1">
          <a:blip r:embed="rId4">
            <a:alphaModFix/>
          </a:blip>
          <a:srcRect b="0" l="0" r="0" t="0"/>
          <a:stretch/>
        </p:blipFill>
        <p:spPr>
          <a:xfrm>
            <a:off x="228600" y="2536825"/>
            <a:ext cx="3781425" cy="1524000"/>
          </a:xfrm>
          <a:prstGeom prst="rect">
            <a:avLst/>
          </a:prstGeom>
          <a:noFill/>
          <a:ln>
            <a:noFill/>
          </a:ln>
        </p:spPr>
      </p:pic>
      <p:pic>
        <p:nvPicPr>
          <p:cNvPr id="674" name="Google Shape;674;p79"/>
          <p:cNvPicPr preferRelativeResize="0"/>
          <p:nvPr/>
        </p:nvPicPr>
        <p:blipFill rotWithShape="1">
          <a:blip r:embed="rId5">
            <a:alphaModFix/>
          </a:blip>
          <a:srcRect b="0" l="0" r="0" t="0"/>
          <a:stretch/>
        </p:blipFill>
        <p:spPr>
          <a:xfrm>
            <a:off x="304800" y="4354512"/>
            <a:ext cx="4438650" cy="2162175"/>
          </a:xfrm>
          <a:prstGeom prst="rect">
            <a:avLst/>
          </a:prstGeom>
          <a:noFill/>
          <a:ln>
            <a:noFill/>
          </a:ln>
        </p:spPr>
      </p:pic>
      <p:pic>
        <p:nvPicPr>
          <p:cNvPr id="675" name="Google Shape;675;p79"/>
          <p:cNvPicPr preferRelativeResize="0"/>
          <p:nvPr/>
        </p:nvPicPr>
        <p:blipFill rotWithShape="1">
          <a:blip r:embed="rId6">
            <a:alphaModFix/>
          </a:blip>
          <a:srcRect b="0" l="0" r="0" t="0"/>
          <a:stretch/>
        </p:blipFill>
        <p:spPr>
          <a:xfrm>
            <a:off x="4310062" y="522287"/>
            <a:ext cx="4833937" cy="2124075"/>
          </a:xfrm>
          <a:prstGeom prst="rect">
            <a:avLst/>
          </a:prstGeom>
          <a:noFill/>
          <a:ln>
            <a:noFill/>
          </a:ln>
        </p:spPr>
      </p:pic>
      <p:pic>
        <p:nvPicPr>
          <p:cNvPr id="676" name="Google Shape;676;p79"/>
          <p:cNvPicPr preferRelativeResize="0"/>
          <p:nvPr/>
        </p:nvPicPr>
        <p:blipFill rotWithShape="1">
          <a:blip r:embed="rId7">
            <a:alphaModFix/>
          </a:blip>
          <a:srcRect b="0" l="0" r="0" t="0"/>
          <a:stretch/>
        </p:blipFill>
        <p:spPr>
          <a:xfrm>
            <a:off x="4876800" y="2743200"/>
            <a:ext cx="4048125" cy="37226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82" name="Google Shape;682;p80"/>
          <p:cNvSpPr txBox="1"/>
          <p:nvPr/>
        </p:nvSpPr>
        <p:spPr>
          <a:xfrm>
            <a:off x="228600" y="228600"/>
            <a:ext cx="89154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1. Construct NFA for R=((a.b)|c)*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683" name="Google Shape;683;p80"/>
          <p:cNvPicPr preferRelativeResize="0"/>
          <p:nvPr/>
        </p:nvPicPr>
        <p:blipFill rotWithShape="1">
          <a:blip r:embed="rId3">
            <a:alphaModFix/>
          </a:blip>
          <a:srcRect b="0" l="0" r="0" t="0"/>
          <a:stretch/>
        </p:blipFill>
        <p:spPr>
          <a:xfrm>
            <a:off x="228600" y="1400175"/>
            <a:ext cx="3171825" cy="2266950"/>
          </a:xfrm>
          <a:prstGeom prst="rect">
            <a:avLst/>
          </a:prstGeom>
          <a:noFill/>
          <a:ln>
            <a:noFill/>
          </a:ln>
        </p:spPr>
      </p:pic>
      <p:sp>
        <p:nvSpPr>
          <p:cNvPr id="684" name="Google Shape;684;p80"/>
          <p:cNvSpPr txBox="1"/>
          <p:nvPr/>
        </p:nvSpPr>
        <p:spPr>
          <a:xfrm>
            <a:off x="381000" y="874712"/>
            <a:ext cx="3810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For r1=a; r2=b</a:t>
            </a:r>
            <a:endParaRPr b="0" i="0" sz="1400" u="none" cap="none" strike="noStrike">
              <a:solidFill>
                <a:srgbClr val="000000"/>
              </a:solidFill>
              <a:latin typeface="Arial"/>
              <a:ea typeface="Arial"/>
              <a:cs typeface="Arial"/>
              <a:sym typeface="Arial"/>
            </a:endParaRPr>
          </a:p>
        </p:txBody>
      </p:sp>
      <p:pic>
        <p:nvPicPr>
          <p:cNvPr id="685" name="Google Shape;685;p80"/>
          <p:cNvPicPr preferRelativeResize="0"/>
          <p:nvPr/>
        </p:nvPicPr>
        <p:blipFill rotWithShape="1">
          <a:blip r:embed="rId4">
            <a:alphaModFix/>
          </a:blip>
          <a:srcRect b="0" l="0" r="0" t="0"/>
          <a:stretch/>
        </p:blipFill>
        <p:spPr>
          <a:xfrm>
            <a:off x="228600" y="4311650"/>
            <a:ext cx="4029075" cy="666750"/>
          </a:xfrm>
          <a:prstGeom prst="rect">
            <a:avLst/>
          </a:prstGeom>
          <a:noFill/>
          <a:ln>
            <a:noFill/>
          </a:ln>
        </p:spPr>
      </p:pic>
      <p:sp>
        <p:nvSpPr>
          <p:cNvPr id="686" name="Google Shape;686;p80"/>
          <p:cNvSpPr txBox="1"/>
          <p:nvPr/>
        </p:nvSpPr>
        <p:spPr>
          <a:xfrm>
            <a:off x="228600" y="3822700"/>
            <a:ext cx="39624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For r3=r1.r2</a:t>
            </a:r>
            <a:endParaRPr b="0" i="0" sz="1400" u="none" cap="none" strike="noStrike">
              <a:solidFill>
                <a:srgbClr val="000000"/>
              </a:solidFill>
              <a:latin typeface="Arial"/>
              <a:ea typeface="Arial"/>
              <a:cs typeface="Arial"/>
              <a:sym typeface="Arial"/>
            </a:endParaRPr>
          </a:p>
        </p:txBody>
      </p:sp>
      <p:pic>
        <p:nvPicPr>
          <p:cNvPr id="687" name="Google Shape;687;p80"/>
          <p:cNvPicPr preferRelativeResize="0"/>
          <p:nvPr/>
        </p:nvPicPr>
        <p:blipFill rotWithShape="1">
          <a:blip r:embed="rId5">
            <a:alphaModFix/>
          </a:blip>
          <a:srcRect b="0" l="0" r="0" t="0"/>
          <a:stretch/>
        </p:blipFill>
        <p:spPr>
          <a:xfrm>
            <a:off x="228600" y="5913437"/>
            <a:ext cx="3114675" cy="666750"/>
          </a:xfrm>
          <a:prstGeom prst="rect">
            <a:avLst/>
          </a:prstGeom>
          <a:noFill/>
          <a:ln>
            <a:noFill/>
          </a:ln>
        </p:spPr>
      </p:pic>
      <p:sp>
        <p:nvSpPr>
          <p:cNvPr id="688" name="Google Shape;688;p80"/>
          <p:cNvSpPr txBox="1"/>
          <p:nvPr/>
        </p:nvSpPr>
        <p:spPr>
          <a:xfrm>
            <a:off x="228600" y="5181600"/>
            <a:ext cx="31718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For r4=c</a:t>
            </a:r>
            <a:endParaRPr b="0" i="0" sz="1400" u="none" cap="none" strike="noStrike">
              <a:solidFill>
                <a:srgbClr val="000000"/>
              </a:solidFill>
              <a:latin typeface="Arial"/>
              <a:ea typeface="Arial"/>
              <a:cs typeface="Arial"/>
              <a:sym typeface="Arial"/>
            </a:endParaRPr>
          </a:p>
        </p:txBody>
      </p:sp>
      <p:pic>
        <p:nvPicPr>
          <p:cNvPr id="689" name="Google Shape;689;p80"/>
          <p:cNvPicPr preferRelativeResize="0"/>
          <p:nvPr/>
        </p:nvPicPr>
        <p:blipFill rotWithShape="1">
          <a:blip r:embed="rId6">
            <a:alphaModFix/>
          </a:blip>
          <a:srcRect b="0" l="0" r="0" t="0"/>
          <a:stretch/>
        </p:blipFill>
        <p:spPr>
          <a:xfrm>
            <a:off x="4686300" y="1203325"/>
            <a:ext cx="3722687" cy="1938337"/>
          </a:xfrm>
          <a:prstGeom prst="rect">
            <a:avLst/>
          </a:prstGeom>
          <a:noFill/>
          <a:ln>
            <a:noFill/>
          </a:ln>
        </p:spPr>
      </p:pic>
      <p:sp>
        <p:nvSpPr>
          <p:cNvPr id="690" name="Google Shape;690;p80"/>
          <p:cNvSpPr txBox="1"/>
          <p:nvPr/>
        </p:nvSpPr>
        <p:spPr>
          <a:xfrm>
            <a:off x="4686300" y="874712"/>
            <a:ext cx="43815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For r5=(ab)|c</a:t>
            </a:r>
            <a:endParaRPr b="0" i="0" sz="1400" u="none" cap="none" strike="noStrike">
              <a:solidFill>
                <a:srgbClr val="000000"/>
              </a:solidFill>
              <a:latin typeface="Arial"/>
              <a:ea typeface="Arial"/>
              <a:cs typeface="Arial"/>
              <a:sym typeface="Arial"/>
            </a:endParaRPr>
          </a:p>
        </p:txBody>
      </p:sp>
      <p:pic>
        <p:nvPicPr>
          <p:cNvPr id="691" name="Google Shape;691;p80"/>
          <p:cNvPicPr preferRelativeResize="0"/>
          <p:nvPr/>
        </p:nvPicPr>
        <p:blipFill rotWithShape="1">
          <a:blip r:embed="rId7">
            <a:alphaModFix/>
          </a:blip>
          <a:srcRect b="0" l="0" r="0" t="0"/>
          <a:stretch/>
        </p:blipFill>
        <p:spPr>
          <a:xfrm>
            <a:off x="4686300" y="3771900"/>
            <a:ext cx="4000500" cy="3052762"/>
          </a:xfrm>
          <a:prstGeom prst="rect">
            <a:avLst/>
          </a:prstGeom>
          <a:noFill/>
          <a:ln>
            <a:noFill/>
          </a:ln>
        </p:spPr>
      </p:pic>
      <p:sp>
        <p:nvSpPr>
          <p:cNvPr id="692" name="Google Shape;692;p80"/>
          <p:cNvSpPr txBox="1"/>
          <p:nvPr/>
        </p:nvSpPr>
        <p:spPr>
          <a:xfrm>
            <a:off x="4800600" y="3273425"/>
            <a:ext cx="3886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For r6=((ab)|c)*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98" name="Google Shape;698;p81"/>
          <p:cNvSpPr txBox="1"/>
          <p:nvPr/>
        </p:nvSpPr>
        <p:spPr>
          <a:xfrm>
            <a:off x="0" y="152400"/>
            <a:ext cx="9296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CONVERSION OF ε NFA TO DFA</a:t>
            </a:r>
            <a:endParaRPr b="0" i="0" sz="1400" u="none" cap="none" strike="noStrike">
              <a:solidFill>
                <a:srgbClr val="000000"/>
              </a:solidFill>
              <a:latin typeface="Arial"/>
              <a:ea typeface="Arial"/>
              <a:cs typeface="Arial"/>
              <a:sym typeface="Arial"/>
            </a:endParaRPr>
          </a:p>
        </p:txBody>
      </p:sp>
      <p:sp>
        <p:nvSpPr>
          <p:cNvPr id="699" name="Google Shape;699;p81"/>
          <p:cNvSpPr txBox="1"/>
          <p:nvPr/>
        </p:nvSpPr>
        <p:spPr>
          <a:xfrm>
            <a:off x="304800" y="1287462"/>
            <a:ext cx="8686800" cy="5354637"/>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1:</a:t>
            </a:r>
            <a:r>
              <a:rPr b="0" i="0" lang="en-US" sz="1800" u="none" cap="none" strike="noStrike">
                <a:solidFill>
                  <a:schemeClr val="dk1"/>
                </a:solidFill>
                <a:latin typeface="Arial"/>
                <a:ea typeface="Arial"/>
                <a:cs typeface="Arial"/>
                <a:sym typeface="Arial"/>
              </a:rPr>
              <a:t> We will take the ε-closure for the starting state of NFA as a starting state of DFA.</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2:</a:t>
            </a:r>
            <a:r>
              <a:rPr b="0" i="0" lang="en-US" sz="1800" u="none" cap="none" strike="noStrike">
                <a:solidFill>
                  <a:schemeClr val="dk1"/>
                </a:solidFill>
                <a:latin typeface="Arial"/>
                <a:ea typeface="Arial"/>
                <a:cs typeface="Arial"/>
                <a:sym typeface="Arial"/>
              </a:rPr>
              <a:t> Find the states for each input symbol that can be traversed from the present. That means the union of transition value and their closures for each state of NFA present in the current state of DFA.</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3:</a:t>
            </a:r>
            <a:r>
              <a:rPr b="0" i="0" lang="en-US" sz="1800" u="none" cap="none" strike="noStrike">
                <a:solidFill>
                  <a:schemeClr val="dk1"/>
                </a:solidFill>
                <a:latin typeface="Arial"/>
                <a:ea typeface="Arial"/>
                <a:cs typeface="Arial"/>
                <a:sym typeface="Arial"/>
              </a:rPr>
              <a:t> If we found a new state, take it as current state and repeat step 2.</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4:</a:t>
            </a:r>
            <a:r>
              <a:rPr b="0" i="0" lang="en-US" sz="1800" u="none" cap="none" strike="noStrike">
                <a:solidFill>
                  <a:schemeClr val="dk1"/>
                </a:solidFill>
                <a:latin typeface="Arial"/>
                <a:ea typeface="Arial"/>
                <a:cs typeface="Arial"/>
                <a:sym typeface="Arial"/>
              </a:rPr>
              <a:t> Repeat Step 2 and Step 3 until there is no new state present in the transition table of DFA.</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5:</a:t>
            </a:r>
            <a:r>
              <a:rPr b="0" i="0" lang="en-US" sz="1800" u="none" cap="none" strike="noStrike">
                <a:solidFill>
                  <a:schemeClr val="dk1"/>
                </a:solidFill>
                <a:latin typeface="Arial"/>
                <a:ea typeface="Arial"/>
                <a:cs typeface="Arial"/>
                <a:sym typeface="Arial"/>
              </a:rPr>
              <a:t> Mark the states of DFA as a final state which contains the final state of NFA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05" name="Google Shape;705;p82"/>
          <p:cNvSpPr txBox="1"/>
          <p:nvPr/>
        </p:nvSpPr>
        <p:spPr>
          <a:xfrm>
            <a:off x="228600" y="76200"/>
            <a:ext cx="8763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Convert the following E-NFA to DFA</a:t>
            </a:r>
            <a:endParaRPr b="0" i="0" sz="1400" u="none" cap="none" strike="noStrike">
              <a:solidFill>
                <a:srgbClr val="000000"/>
              </a:solidFill>
              <a:latin typeface="Arial"/>
              <a:ea typeface="Arial"/>
              <a:cs typeface="Arial"/>
              <a:sym typeface="Arial"/>
            </a:endParaRPr>
          </a:p>
        </p:txBody>
      </p:sp>
      <p:pic>
        <p:nvPicPr>
          <p:cNvPr id="706" name="Google Shape;706;p82"/>
          <p:cNvPicPr preferRelativeResize="0"/>
          <p:nvPr/>
        </p:nvPicPr>
        <p:blipFill rotWithShape="1">
          <a:blip r:embed="rId3">
            <a:alphaModFix/>
          </a:blip>
          <a:srcRect b="0" l="0" r="0" t="0"/>
          <a:stretch/>
        </p:blipFill>
        <p:spPr>
          <a:xfrm>
            <a:off x="1676400" y="446087"/>
            <a:ext cx="5095875" cy="1809750"/>
          </a:xfrm>
          <a:prstGeom prst="rect">
            <a:avLst/>
          </a:prstGeom>
          <a:noFill/>
          <a:ln>
            <a:noFill/>
          </a:ln>
        </p:spPr>
      </p:pic>
      <p:sp>
        <p:nvSpPr>
          <p:cNvPr id="707" name="Google Shape;707;p82"/>
          <p:cNvSpPr txBox="1"/>
          <p:nvPr/>
        </p:nvSpPr>
        <p:spPr>
          <a:xfrm>
            <a:off x="228600" y="2514600"/>
            <a:ext cx="60198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1: Find E-closure of all 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08" name="Google Shape;708;p82"/>
          <p:cNvPicPr preferRelativeResize="0"/>
          <p:nvPr/>
        </p:nvPicPr>
        <p:blipFill rotWithShape="1">
          <a:blip r:embed="rId4">
            <a:alphaModFix/>
          </a:blip>
          <a:srcRect b="0" l="0" r="0" t="0"/>
          <a:stretch/>
        </p:blipFill>
        <p:spPr>
          <a:xfrm>
            <a:off x="457200" y="2911475"/>
            <a:ext cx="3429000" cy="1660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14" name="Google Shape;714;p83"/>
          <p:cNvSpPr txBox="1"/>
          <p:nvPr/>
        </p:nvSpPr>
        <p:spPr>
          <a:xfrm>
            <a:off x="-1587" y="152400"/>
            <a:ext cx="86883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Step 2: Find the transitions let ε-closure {q0} = {q0, q1, q2} be state A.</a:t>
            </a:r>
            <a:endParaRPr b="0" i="0" sz="1400" u="none" cap="none" strike="noStrike">
              <a:solidFill>
                <a:srgbClr val="000000"/>
              </a:solidFill>
              <a:latin typeface="Arial"/>
              <a:ea typeface="Arial"/>
              <a:cs typeface="Arial"/>
              <a:sym typeface="Arial"/>
            </a:endParaRPr>
          </a:p>
        </p:txBody>
      </p:sp>
      <p:pic>
        <p:nvPicPr>
          <p:cNvPr id="715" name="Google Shape;715;p83"/>
          <p:cNvPicPr preferRelativeResize="0"/>
          <p:nvPr/>
        </p:nvPicPr>
        <p:blipFill rotWithShape="1">
          <a:blip r:embed="rId3">
            <a:alphaModFix/>
          </a:blip>
          <a:srcRect b="0" l="0" r="0" t="0"/>
          <a:stretch/>
        </p:blipFill>
        <p:spPr>
          <a:xfrm>
            <a:off x="1447800" y="762000"/>
            <a:ext cx="6172200" cy="3352800"/>
          </a:xfrm>
          <a:prstGeom prst="rect">
            <a:avLst/>
          </a:prstGeom>
          <a:noFill/>
          <a:ln>
            <a:noFill/>
          </a:ln>
        </p:spPr>
      </p:pic>
      <p:sp>
        <p:nvSpPr>
          <p:cNvPr id="716" name="Google Shape;716;p83"/>
          <p:cNvSpPr txBox="1"/>
          <p:nvPr/>
        </p:nvSpPr>
        <p:spPr>
          <a:xfrm>
            <a:off x="228600" y="4267200"/>
            <a:ext cx="32766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Find transitions of B</a:t>
            </a:r>
            <a:endParaRPr b="0" i="0" sz="1400" u="none" cap="none" strike="noStrike">
              <a:solidFill>
                <a:srgbClr val="000000"/>
              </a:solidFill>
              <a:latin typeface="Arial"/>
              <a:ea typeface="Arial"/>
              <a:cs typeface="Arial"/>
              <a:sym typeface="Arial"/>
            </a:endParaRPr>
          </a:p>
        </p:txBody>
      </p:sp>
      <p:pic>
        <p:nvPicPr>
          <p:cNvPr id="717" name="Google Shape;717;p83"/>
          <p:cNvPicPr preferRelativeResize="0"/>
          <p:nvPr/>
        </p:nvPicPr>
        <p:blipFill rotWithShape="1">
          <a:blip r:embed="rId4">
            <a:alphaModFix/>
          </a:blip>
          <a:srcRect b="0" l="0" r="0" t="0"/>
          <a:stretch/>
        </p:blipFill>
        <p:spPr>
          <a:xfrm>
            <a:off x="1600200" y="4833937"/>
            <a:ext cx="6019800" cy="1990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23" name="Google Shape;723;p84"/>
          <p:cNvSpPr txBox="1"/>
          <p:nvPr/>
        </p:nvSpPr>
        <p:spPr>
          <a:xfrm>
            <a:off x="304800" y="228600"/>
            <a:ext cx="6553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Find transitions of C</a:t>
            </a:r>
            <a:endParaRPr b="0" i="0" sz="1400" u="none" cap="none" strike="noStrike">
              <a:solidFill>
                <a:srgbClr val="000000"/>
              </a:solidFill>
              <a:latin typeface="Arial"/>
              <a:ea typeface="Arial"/>
              <a:cs typeface="Arial"/>
              <a:sym typeface="Arial"/>
            </a:endParaRPr>
          </a:p>
        </p:txBody>
      </p:sp>
      <p:pic>
        <p:nvPicPr>
          <p:cNvPr id="724" name="Google Shape;724;p84"/>
          <p:cNvPicPr preferRelativeResize="0"/>
          <p:nvPr/>
        </p:nvPicPr>
        <p:blipFill rotWithShape="1">
          <a:blip r:embed="rId3">
            <a:alphaModFix/>
          </a:blip>
          <a:srcRect b="0" l="0" r="0" t="0"/>
          <a:stretch/>
        </p:blipFill>
        <p:spPr>
          <a:xfrm>
            <a:off x="1219200" y="838200"/>
            <a:ext cx="3733800" cy="1828800"/>
          </a:xfrm>
          <a:prstGeom prst="rect">
            <a:avLst/>
          </a:prstGeom>
          <a:noFill/>
          <a:ln>
            <a:noFill/>
          </a:ln>
        </p:spPr>
      </p:pic>
      <p:pic>
        <p:nvPicPr>
          <p:cNvPr id="725" name="Google Shape;725;p84"/>
          <p:cNvPicPr preferRelativeResize="0"/>
          <p:nvPr/>
        </p:nvPicPr>
        <p:blipFill rotWithShape="1">
          <a:blip r:embed="rId4">
            <a:alphaModFix/>
          </a:blip>
          <a:srcRect b="0" l="0" r="0" t="0"/>
          <a:stretch/>
        </p:blipFill>
        <p:spPr>
          <a:xfrm>
            <a:off x="838200" y="3810000"/>
            <a:ext cx="2971800" cy="2333625"/>
          </a:xfrm>
          <a:prstGeom prst="rect">
            <a:avLst/>
          </a:prstGeom>
          <a:noFill/>
          <a:ln>
            <a:noFill/>
          </a:ln>
        </p:spPr>
      </p:pic>
      <p:graphicFrame>
        <p:nvGraphicFramePr>
          <p:cNvPr id="726" name="Google Shape;726;p84"/>
          <p:cNvGraphicFramePr/>
          <p:nvPr/>
        </p:nvGraphicFramePr>
        <p:xfrm>
          <a:off x="4724400" y="3733800"/>
          <a:ext cx="3000000" cy="3000000"/>
        </p:xfrm>
        <a:graphic>
          <a:graphicData uri="http://schemas.openxmlformats.org/drawingml/2006/table">
            <a:tbl>
              <a:tblPr>
                <a:noFill/>
                <a:tableStyleId>{90673DD3-2A53-4B99-A68E-86C22F73F30E}</a:tableStyleId>
              </a:tblPr>
              <a:tblGrid>
                <a:gridCol w="1193800"/>
                <a:gridCol w="1193800"/>
                <a:gridCol w="1193800"/>
              </a:tblGrid>
              <a:tr h="457200">
                <a:tc>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States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572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572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57200">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732" name="Google Shape;732;p85"/>
          <p:cNvPicPr preferRelativeResize="0"/>
          <p:nvPr/>
        </p:nvPicPr>
        <p:blipFill rotWithShape="1">
          <a:blip r:embed="rId3">
            <a:alphaModFix/>
          </a:blip>
          <a:srcRect b="0" l="0" r="0" t="0"/>
          <a:stretch/>
        </p:blipFill>
        <p:spPr>
          <a:xfrm>
            <a:off x="1981200" y="533400"/>
            <a:ext cx="3657600" cy="1257300"/>
          </a:xfrm>
          <a:prstGeom prst="rect">
            <a:avLst/>
          </a:prstGeom>
          <a:noFill/>
          <a:ln>
            <a:noFill/>
          </a:ln>
        </p:spPr>
      </p:pic>
      <p:sp>
        <p:nvSpPr>
          <p:cNvPr id="733" name="Google Shape;733;p85"/>
          <p:cNvSpPr txBox="1"/>
          <p:nvPr/>
        </p:nvSpPr>
        <p:spPr>
          <a:xfrm>
            <a:off x="381000" y="76200"/>
            <a:ext cx="6858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Convert the following e-NFA to DFA</a:t>
            </a:r>
            <a:endParaRPr b="0" i="0" sz="1400" u="none" cap="none" strike="noStrike">
              <a:solidFill>
                <a:srgbClr val="000000"/>
              </a:solidFill>
              <a:latin typeface="Arial"/>
              <a:ea typeface="Arial"/>
              <a:cs typeface="Arial"/>
              <a:sym typeface="Arial"/>
            </a:endParaRPr>
          </a:p>
        </p:txBody>
      </p:sp>
      <p:pic>
        <p:nvPicPr>
          <p:cNvPr id="734" name="Google Shape;734;p85"/>
          <p:cNvPicPr preferRelativeResize="0"/>
          <p:nvPr/>
        </p:nvPicPr>
        <p:blipFill rotWithShape="1">
          <a:blip r:embed="rId4">
            <a:alphaModFix/>
          </a:blip>
          <a:srcRect b="0" l="0" r="0" t="0"/>
          <a:stretch/>
        </p:blipFill>
        <p:spPr>
          <a:xfrm>
            <a:off x="298450" y="2419350"/>
            <a:ext cx="3816350" cy="1390650"/>
          </a:xfrm>
          <a:prstGeom prst="rect">
            <a:avLst/>
          </a:prstGeom>
          <a:noFill/>
          <a:ln>
            <a:noFill/>
          </a:ln>
        </p:spPr>
      </p:pic>
      <p:sp>
        <p:nvSpPr>
          <p:cNvPr id="735" name="Google Shape;735;p85"/>
          <p:cNvSpPr txBox="1"/>
          <p:nvPr/>
        </p:nvSpPr>
        <p:spPr>
          <a:xfrm>
            <a:off x="228600" y="1790700"/>
            <a:ext cx="5029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1: find Eclosure of all states</a:t>
            </a:r>
            <a:endParaRPr b="0" i="0" sz="1400" u="none" cap="none" strike="noStrike">
              <a:solidFill>
                <a:srgbClr val="000000"/>
              </a:solidFill>
              <a:latin typeface="Arial"/>
              <a:ea typeface="Arial"/>
              <a:cs typeface="Arial"/>
              <a:sym typeface="Arial"/>
            </a:endParaRPr>
          </a:p>
        </p:txBody>
      </p:sp>
      <p:sp>
        <p:nvSpPr>
          <p:cNvPr id="736" name="Google Shape;736;p85"/>
          <p:cNvSpPr txBox="1"/>
          <p:nvPr/>
        </p:nvSpPr>
        <p:spPr>
          <a:xfrm>
            <a:off x="5867400" y="1420812"/>
            <a:ext cx="3733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Step 2: Find the transitions</a:t>
            </a:r>
            <a:endParaRPr b="0" i="0" sz="1400" u="none" cap="none" strike="noStrike">
              <a:solidFill>
                <a:srgbClr val="000000"/>
              </a:solidFill>
              <a:latin typeface="Arial"/>
              <a:ea typeface="Arial"/>
              <a:cs typeface="Arial"/>
              <a:sym typeface="Arial"/>
            </a:endParaRPr>
          </a:p>
        </p:txBody>
      </p:sp>
      <p:pic>
        <p:nvPicPr>
          <p:cNvPr id="737" name="Google Shape;737;p85"/>
          <p:cNvPicPr preferRelativeResize="0"/>
          <p:nvPr/>
        </p:nvPicPr>
        <p:blipFill rotWithShape="1">
          <a:blip r:embed="rId5">
            <a:alphaModFix/>
          </a:blip>
          <a:srcRect b="0" l="0" r="0" t="0"/>
          <a:stretch/>
        </p:blipFill>
        <p:spPr>
          <a:xfrm>
            <a:off x="4114800" y="2160587"/>
            <a:ext cx="5029200" cy="4664075"/>
          </a:xfrm>
          <a:prstGeom prst="rect">
            <a:avLst/>
          </a:prstGeom>
          <a:noFill/>
          <a:ln>
            <a:noFill/>
          </a:ln>
        </p:spPr>
      </p:pic>
      <p:sp>
        <p:nvSpPr>
          <p:cNvPr id="738" name="Google Shape;738;p85"/>
          <p:cNvSpPr txBox="1"/>
          <p:nvPr/>
        </p:nvSpPr>
        <p:spPr>
          <a:xfrm>
            <a:off x="298450" y="4191000"/>
            <a:ext cx="26733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Let {q0,q1,q2} be 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44" name="Google Shape;744;p86"/>
          <p:cNvSpPr txBox="1"/>
          <p:nvPr/>
        </p:nvSpPr>
        <p:spPr>
          <a:xfrm>
            <a:off x="0" y="152400"/>
            <a:ext cx="3505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Transitions for 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45" name="Google Shape;745;p86"/>
          <p:cNvPicPr preferRelativeResize="0"/>
          <p:nvPr/>
        </p:nvPicPr>
        <p:blipFill rotWithShape="1">
          <a:blip r:embed="rId3">
            <a:alphaModFix/>
          </a:blip>
          <a:srcRect b="0" l="0" r="0" t="0"/>
          <a:stretch/>
        </p:blipFill>
        <p:spPr>
          <a:xfrm>
            <a:off x="228600" y="798512"/>
            <a:ext cx="4038600" cy="5449887"/>
          </a:xfrm>
          <a:prstGeom prst="rect">
            <a:avLst/>
          </a:prstGeom>
          <a:noFill/>
          <a:ln>
            <a:noFill/>
          </a:ln>
        </p:spPr>
      </p:pic>
      <p:sp>
        <p:nvSpPr>
          <p:cNvPr id="746" name="Google Shape;746;p86"/>
          <p:cNvSpPr txBox="1"/>
          <p:nvPr/>
        </p:nvSpPr>
        <p:spPr>
          <a:xfrm>
            <a:off x="5410200" y="169862"/>
            <a:ext cx="3505200" cy="6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Transitions for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47" name="Google Shape;747;p86"/>
          <p:cNvPicPr preferRelativeResize="0"/>
          <p:nvPr/>
        </p:nvPicPr>
        <p:blipFill rotWithShape="1">
          <a:blip r:embed="rId4">
            <a:alphaModFix/>
          </a:blip>
          <a:srcRect b="0" l="0" r="0" t="0"/>
          <a:stretch/>
        </p:blipFill>
        <p:spPr>
          <a:xfrm>
            <a:off x="5110162" y="817562"/>
            <a:ext cx="3729037" cy="3221037"/>
          </a:xfrm>
          <a:prstGeom prst="rect">
            <a:avLst/>
          </a:prstGeom>
          <a:noFill/>
          <a:ln>
            <a:noFill/>
          </a:ln>
        </p:spPr>
      </p:pic>
      <p:graphicFrame>
        <p:nvGraphicFramePr>
          <p:cNvPr id="748" name="Google Shape;748;p86"/>
          <p:cNvGraphicFramePr/>
          <p:nvPr/>
        </p:nvGraphicFramePr>
        <p:xfrm>
          <a:off x="4800600" y="4267200"/>
          <a:ext cx="3000000" cy="3000000"/>
        </p:xfrm>
        <a:graphic>
          <a:graphicData uri="http://schemas.openxmlformats.org/drawingml/2006/table">
            <a:tbl>
              <a:tblPr>
                <a:noFill/>
                <a:tableStyleId>{90673DD3-2A53-4B99-A68E-86C22F73F30E}</a:tableStyleId>
              </a:tblPr>
              <a:tblGrid>
                <a:gridCol w="800100"/>
                <a:gridCol w="800100"/>
                <a:gridCol w="800100"/>
                <a:gridCol w="800100"/>
              </a:tblGrid>
              <a:tr h="381000">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States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sp>
        <p:nvSpPr>
          <p:cNvPr id="235" name="Google Shape;235;p33"/>
          <p:cNvSpPr/>
          <p:nvPr/>
        </p:nvSpPr>
        <p:spPr>
          <a:xfrm>
            <a:off x="9525" y="1241425"/>
            <a:ext cx="9126537" cy="0"/>
          </a:xfrm>
          <a:custGeom>
            <a:rect b="b" l="l" r="r" t="t"/>
            <a:pathLst>
              <a:path extrusionOk="0" h="120000" w="9735185">
                <a:moveTo>
                  <a:pt x="0" y="0"/>
                </a:moveTo>
                <a:lnTo>
                  <a:pt x="9734587" y="0"/>
                </a:lnTo>
              </a:path>
            </a:pathLst>
          </a:custGeom>
          <a:noFill/>
          <a:ln cap="flat" cmpd="sng" w="28500">
            <a:solidFill>
              <a:srgbClr val="1F97C8"/>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p33"/>
          <p:cNvSpPr txBox="1"/>
          <p:nvPr/>
        </p:nvSpPr>
        <p:spPr>
          <a:xfrm>
            <a:off x="1447800" y="142875"/>
            <a:ext cx="5408612" cy="368300"/>
          </a:xfrm>
          <a:prstGeom prst="rect">
            <a:avLst/>
          </a:prstGeom>
          <a:noFill/>
          <a:ln>
            <a:noFill/>
          </a:ln>
        </p:spPr>
        <p:txBody>
          <a:bodyPr anchorCtr="0" anchor="t" bIns="0" lIns="0" spcFirstLastPara="1" rIns="0" wrap="square" tIns="0">
            <a:spAutoFit/>
          </a:bodyPr>
          <a:lstStyle/>
          <a:p>
            <a:pPr indent="0" lvl="0" marL="11112" marR="0" rtl="0" algn="ctr">
              <a:lnSpc>
                <a:spcPct val="100000"/>
              </a:lnSpc>
              <a:spcBef>
                <a:spcPts val="0"/>
              </a:spcBef>
              <a:spcAft>
                <a:spcPts val="0"/>
              </a:spcAft>
              <a:buClr>
                <a:srgbClr val="010103"/>
              </a:buClr>
              <a:buSzPts val="2400"/>
              <a:buFont typeface="Arial"/>
              <a:buNone/>
            </a:pPr>
            <a:r>
              <a:rPr b="1" i="0" lang="en-US" sz="2400" u="none" cap="none" strike="noStrike">
                <a:solidFill>
                  <a:srgbClr val="010103"/>
                </a:solidFill>
                <a:latin typeface="Arial"/>
                <a:ea typeface="Arial"/>
                <a:cs typeface="Arial"/>
                <a:sym typeface="Arial"/>
              </a:rPr>
              <a:t>Introduction  of Automaton </a:t>
            </a:r>
            <a:endParaRPr b="0" i="0" sz="1400" u="none" cap="none" strike="noStrike">
              <a:solidFill>
                <a:srgbClr val="000000"/>
              </a:solidFill>
              <a:latin typeface="Arial"/>
              <a:ea typeface="Arial"/>
              <a:cs typeface="Arial"/>
              <a:sym typeface="Arial"/>
            </a:endParaRPr>
          </a:p>
        </p:txBody>
      </p:sp>
      <p:grpSp>
        <p:nvGrpSpPr>
          <p:cNvPr id="237" name="Google Shape;237;p33"/>
          <p:cNvGrpSpPr/>
          <p:nvPr/>
        </p:nvGrpSpPr>
        <p:grpSpPr>
          <a:xfrm>
            <a:off x="66675" y="1296987"/>
            <a:ext cx="8924925" cy="5375275"/>
            <a:chOff x="127862" y="1268442"/>
            <a:chExt cx="9296400" cy="1014157"/>
          </a:xfrm>
        </p:grpSpPr>
        <p:sp>
          <p:nvSpPr>
            <p:cNvPr id="238" name="Google Shape;238;p33"/>
            <p:cNvSpPr txBox="1"/>
            <p:nvPr/>
          </p:nvSpPr>
          <p:spPr>
            <a:xfrm>
              <a:off x="127862" y="1268442"/>
              <a:ext cx="9296400" cy="846129"/>
            </a:xfrm>
            <a:prstGeom prst="rect">
              <a:avLst/>
            </a:prstGeom>
            <a:solidFill>
              <a:schemeClr val="lt1"/>
            </a:solidFill>
            <a:ln cap="flat" cmpd="sng" w="158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33"/>
            <p:cNvSpPr txBox="1"/>
            <p:nvPr/>
          </p:nvSpPr>
          <p:spPr>
            <a:xfrm>
              <a:off x="168600" y="1274313"/>
              <a:ext cx="9214355" cy="1008286"/>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An automata is an abstract self-propelled computing device which follows a predetermined sequence of operations automatically.</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Automata-based programming is a programming paradigm in which the program or its part, is thought as a model of a finite state machine or any other formal automation.</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What is Automata Theory?</a:t>
              </a:r>
              <a:endParaRPr b="0" i="0" sz="1400" u="none" cap="none" strike="noStrike">
                <a:solidFill>
                  <a:srgbClr val="000000"/>
                </a:solidFill>
                <a:latin typeface="Arial"/>
                <a:ea typeface="Arial"/>
                <a:cs typeface="Arial"/>
                <a:sym typeface="Arial"/>
              </a:endParaRPr>
            </a:p>
            <a:p>
              <a:pPr indent="-214313" lvl="0" marL="214313"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Automata theory is the study of abstract computational devices</a:t>
              </a:r>
              <a:endParaRPr b="0" i="0" sz="1400" u="none" cap="none" strike="noStrike">
                <a:solidFill>
                  <a:srgbClr val="000000"/>
                </a:solidFill>
                <a:latin typeface="Arial"/>
                <a:ea typeface="Arial"/>
                <a:cs typeface="Arial"/>
                <a:sym typeface="Arial"/>
              </a:endParaRPr>
            </a:p>
            <a:p>
              <a:pPr indent="-214313" lvl="0" marL="214313"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Abstract devices are (simplified) models of real computations </a:t>
              </a:r>
              <a:endParaRPr b="0" i="0" sz="1400" u="none" cap="none" strike="noStrike">
                <a:solidFill>
                  <a:srgbClr val="000000"/>
                </a:solidFill>
                <a:latin typeface="Arial"/>
                <a:ea typeface="Arial"/>
                <a:cs typeface="Arial"/>
                <a:sym typeface="Arial"/>
              </a:endParaRPr>
            </a:p>
            <a:p>
              <a:pPr indent="-214313" lvl="0" marL="214313"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Computations happen everywhere: On your laptop, on your cell phone, in nature, …</a:t>
              </a:r>
              <a:endParaRPr b="0" i="0" sz="1400" u="none" cap="none" strike="noStrike">
                <a:solidFill>
                  <a:srgbClr val="000000"/>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p:txBody>
        </p:sp>
      </p:grpSp>
      <p:sp>
        <p:nvSpPr>
          <p:cNvPr id="240" name="Google Shape;240;p3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41" name="Google Shape;241;p33"/>
          <p:cNvPicPr preferRelativeResize="0"/>
          <p:nvPr/>
        </p:nvPicPr>
        <p:blipFill rotWithShape="1">
          <a:blip r:embed="rId3">
            <a:alphaModFix/>
          </a:blip>
          <a:srcRect b="0" l="0" r="0" t="0"/>
          <a:stretch/>
        </p:blipFill>
        <p:spPr>
          <a:xfrm>
            <a:off x="3884612" y="4981575"/>
            <a:ext cx="4260850" cy="136525"/>
          </a:xfrm>
          <a:prstGeom prst="rect">
            <a:avLst/>
          </a:prstGeom>
          <a:noFill/>
          <a:ln>
            <a:noFill/>
          </a:ln>
        </p:spPr>
      </p:pic>
      <p:pic>
        <p:nvPicPr>
          <p:cNvPr id="242" name="Google Shape;242;p33"/>
          <p:cNvPicPr preferRelativeResize="0"/>
          <p:nvPr/>
        </p:nvPicPr>
        <p:blipFill rotWithShape="1">
          <a:blip r:embed="rId4">
            <a:alphaModFix/>
          </a:blip>
          <a:srcRect b="0" l="0" r="0" t="0"/>
          <a:stretch/>
        </p:blipFill>
        <p:spPr>
          <a:xfrm>
            <a:off x="4151312" y="5354637"/>
            <a:ext cx="3627437" cy="50800"/>
          </a:xfrm>
          <a:prstGeom prst="rect">
            <a:avLst/>
          </a:prstGeom>
          <a:noFill/>
          <a:ln>
            <a:noFill/>
          </a:ln>
        </p:spPr>
      </p:pic>
      <p:pic>
        <p:nvPicPr>
          <p:cNvPr id="243" name="Google Shape;243;p33"/>
          <p:cNvPicPr preferRelativeResize="0"/>
          <p:nvPr/>
        </p:nvPicPr>
        <p:blipFill rotWithShape="1">
          <a:blip r:embed="rId5">
            <a:alphaModFix/>
          </a:blip>
          <a:srcRect b="0" l="0" r="0" t="0"/>
          <a:stretch/>
        </p:blipFill>
        <p:spPr>
          <a:xfrm>
            <a:off x="4402137" y="5875337"/>
            <a:ext cx="3644900" cy="17938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400"/>
              <a:buNone/>
            </a:pPr>
            <a:r>
              <a:t/>
            </a:r>
            <a:endParaRPr sz="4800">
              <a:solidFill>
                <a:srgbClr val="404040"/>
              </a:solidFill>
              <a:latin typeface="Calibri"/>
              <a:ea typeface="Calibri"/>
              <a:cs typeface="Calibri"/>
              <a:sym typeface="Calibri"/>
            </a:endParaRPr>
          </a:p>
        </p:txBody>
      </p:sp>
      <p:sp>
        <p:nvSpPr>
          <p:cNvPr id="754" name="Google Shape;754;p8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90487" lvl="0" marL="90487" marR="0"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 DFA</a:t>
            </a:r>
            <a:endParaRPr/>
          </a:p>
        </p:txBody>
      </p:sp>
      <p:sp>
        <p:nvSpPr>
          <p:cNvPr id="755" name="Google Shape;755;p8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756" name="Google Shape;756;p87"/>
          <p:cNvPicPr preferRelativeResize="0"/>
          <p:nvPr/>
        </p:nvPicPr>
        <p:blipFill rotWithShape="1">
          <a:blip r:embed="rId3">
            <a:alphaModFix/>
          </a:blip>
          <a:srcRect b="0" l="0" r="0" t="0"/>
          <a:stretch/>
        </p:blipFill>
        <p:spPr>
          <a:xfrm>
            <a:off x="3014662" y="2138362"/>
            <a:ext cx="3114675" cy="2581275"/>
          </a:xfrm>
          <a:prstGeom prst="rect">
            <a:avLst/>
          </a:prstGeom>
          <a:noFill/>
          <a:ln>
            <a:noFill/>
          </a:ln>
        </p:spPr>
      </p:pic>
      <p:graphicFrame>
        <p:nvGraphicFramePr>
          <p:cNvPr id="757" name="Google Shape;757;p87"/>
          <p:cNvGraphicFramePr/>
          <p:nvPr/>
        </p:nvGraphicFramePr>
        <p:xfrm>
          <a:off x="846137" y="322262"/>
          <a:ext cx="3000000" cy="3000000"/>
        </p:xfrm>
        <a:graphic>
          <a:graphicData uri="http://schemas.openxmlformats.org/drawingml/2006/table">
            <a:tbl>
              <a:tblPr>
                <a:noFill/>
                <a:tableStyleId>{90673DD3-2A53-4B99-A68E-86C22F73F30E}</a:tableStyleId>
              </a:tblPr>
              <a:tblGrid>
                <a:gridCol w="800100"/>
                <a:gridCol w="800100"/>
                <a:gridCol w="800100"/>
                <a:gridCol w="800100"/>
              </a:tblGrid>
              <a:tr h="381000">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States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Φ</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88"/>
          <p:cNvPicPr preferRelativeResize="0"/>
          <p:nvPr>
            <p:ph idx="1" type="body"/>
          </p:nvPr>
        </p:nvPicPr>
        <p:blipFill rotWithShape="1">
          <a:blip r:embed="rId3">
            <a:alphaModFix/>
          </a:blip>
          <a:srcRect b="0" l="0" r="0" t="0"/>
          <a:stretch/>
        </p:blipFill>
        <p:spPr>
          <a:xfrm>
            <a:off x="457200" y="1143000"/>
            <a:ext cx="8382000" cy="5029200"/>
          </a:xfrm>
          <a:prstGeom prst="rect">
            <a:avLst/>
          </a:prstGeom>
          <a:noFill/>
          <a:ln>
            <a:noFill/>
          </a:ln>
        </p:spPr>
      </p:pic>
      <p:sp>
        <p:nvSpPr>
          <p:cNvPr id="764" name="Google Shape;764;p8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65" name="Google Shape;765;p88"/>
          <p:cNvSpPr txBox="1"/>
          <p:nvPr/>
        </p:nvSpPr>
        <p:spPr>
          <a:xfrm>
            <a:off x="304800" y="304800"/>
            <a:ext cx="8534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NFA vs DFA vs ε-NFA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71" name="Google Shape;771;p89"/>
          <p:cNvSpPr txBox="1"/>
          <p:nvPr/>
        </p:nvSpPr>
        <p:spPr>
          <a:xfrm>
            <a:off x="152400" y="0"/>
            <a:ext cx="9296400" cy="4000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MINIMIZATION OF DFA</a:t>
            </a:r>
            <a:endParaRPr b="0" i="0" sz="1400" u="none" cap="none" strike="noStrike">
              <a:solidFill>
                <a:srgbClr val="000000"/>
              </a:solidFill>
              <a:latin typeface="Arial"/>
              <a:ea typeface="Arial"/>
              <a:cs typeface="Arial"/>
              <a:sym typeface="Arial"/>
            </a:endParaRPr>
          </a:p>
        </p:txBody>
      </p:sp>
      <p:sp>
        <p:nvSpPr>
          <p:cNvPr id="772" name="Google Shape;772;p89"/>
          <p:cNvSpPr txBox="1"/>
          <p:nvPr/>
        </p:nvSpPr>
        <p:spPr>
          <a:xfrm>
            <a:off x="304800" y="390525"/>
            <a:ext cx="8991600" cy="2122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DFA minimization converting a given DFA to its equivalent DFA with minimum number of states.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Two or more states can be combined if they are indistinguishable. Else they will be placed under different partition sets (P</a:t>
            </a:r>
            <a:r>
              <a:rPr b="0" baseline="-25000" i="0" lang="en-US" sz="2200" u="none" cap="none" strike="noStrike">
                <a:solidFill>
                  <a:schemeClr val="dk1"/>
                </a:solidFill>
                <a:latin typeface="Arial"/>
                <a:ea typeface="Arial"/>
                <a:cs typeface="Arial"/>
                <a:sym typeface="Arial"/>
              </a:rPr>
              <a:t>k</a:t>
            </a:r>
            <a:r>
              <a:rPr b="0" i="0" lang="en-US" sz="22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Two states ( qi, qj ) are distinguishable in partition P</a:t>
            </a:r>
            <a:r>
              <a:rPr b="0" baseline="-25000" i="0" lang="en-US" sz="2200" u="none" cap="none" strike="noStrike">
                <a:solidFill>
                  <a:schemeClr val="dk1"/>
                </a:solidFill>
                <a:latin typeface="Arial"/>
                <a:ea typeface="Arial"/>
                <a:cs typeface="Arial"/>
                <a:sym typeface="Arial"/>
              </a:rPr>
              <a:t>k</a:t>
            </a:r>
            <a:r>
              <a:rPr b="0" i="0" lang="en-US" sz="2200" u="none" cap="none" strike="noStrike">
                <a:solidFill>
                  <a:schemeClr val="dk1"/>
                </a:solidFill>
                <a:latin typeface="Arial"/>
                <a:ea typeface="Arial"/>
                <a:cs typeface="Arial"/>
                <a:sym typeface="Arial"/>
              </a:rPr>
              <a:t> if for any input symbol a, δ ( qi, a ) and δ ( qj, a ) are in different sets in partition P</a:t>
            </a:r>
            <a:r>
              <a:rPr b="0" baseline="-25000" i="0" lang="en-US" sz="2200" u="none" cap="none" strike="noStrike">
                <a:solidFill>
                  <a:schemeClr val="dk1"/>
                </a:solidFill>
                <a:latin typeface="Arial"/>
                <a:ea typeface="Arial"/>
                <a:cs typeface="Arial"/>
                <a:sym typeface="Arial"/>
              </a:rPr>
              <a:t>k-</a:t>
            </a:r>
            <a:endParaRPr b="0" i="0" sz="1400" u="none" cap="none" strike="noStrike">
              <a:solidFill>
                <a:srgbClr val="000000"/>
              </a:solidFill>
              <a:latin typeface="Arial"/>
              <a:ea typeface="Arial"/>
              <a:cs typeface="Arial"/>
              <a:sym typeface="Arial"/>
            </a:endParaRPr>
          </a:p>
        </p:txBody>
      </p:sp>
      <p:sp>
        <p:nvSpPr>
          <p:cNvPr id="773" name="Google Shape;773;p89"/>
          <p:cNvSpPr txBox="1"/>
          <p:nvPr/>
        </p:nvSpPr>
        <p:spPr>
          <a:xfrm>
            <a:off x="134937" y="2362200"/>
            <a:ext cx="8534400" cy="4708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Steps</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Divide Q (set of states) into two sets. One set will contain all final states and other set will contain non-final states. This partition is called P</a:t>
            </a:r>
            <a:r>
              <a:rPr b="0" baseline="-25000" i="0" lang="en-US" sz="2000" u="none" cap="none" strike="noStrike">
                <a:solidFill>
                  <a:schemeClr val="dk1"/>
                </a:solidFill>
                <a:latin typeface="Arial"/>
                <a:ea typeface="Arial"/>
                <a:cs typeface="Arial"/>
                <a:sym typeface="Arial"/>
              </a:rPr>
              <a:t>0</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Initialize k = 1.</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Find P</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by partitioning the different sets of P</a:t>
            </a:r>
            <a:r>
              <a:rPr b="0" baseline="-25000" i="0" lang="en-US" sz="2000" u="none" cap="none" strike="noStrike">
                <a:solidFill>
                  <a:schemeClr val="dk1"/>
                </a:solidFill>
                <a:latin typeface="Arial"/>
                <a:ea typeface="Arial"/>
                <a:cs typeface="Arial"/>
                <a:sym typeface="Arial"/>
              </a:rPr>
              <a:t>k-1</a:t>
            </a:r>
            <a:r>
              <a:rPr b="0" i="0" lang="en-US" sz="2000" u="none" cap="none" strike="noStrike">
                <a:solidFill>
                  <a:schemeClr val="dk1"/>
                </a:solidFill>
                <a:latin typeface="Arial"/>
                <a:ea typeface="Arial"/>
                <a:cs typeface="Arial"/>
                <a:sym typeface="Arial"/>
              </a:rPr>
              <a:t>. In each set of P</a:t>
            </a:r>
            <a:r>
              <a:rPr b="0" baseline="-25000" i="0" lang="en-US" sz="2000" u="none" cap="none" strike="noStrike">
                <a:solidFill>
                  <a:schemeClr val="dk1"/>
                </a:solidFill>
                <a:latin typeface="Arial"/>
                <a:ea typeface="Arial"/>
                <a:cs typeface="Arial"/>
                <a:sym typeface="Arial"/>
              </a:rPr>
              <a:t>k-1</a:t>
            </a:r>
            <a:r>
              <a:rPr b="0" i="0" lang="en-US" sz="2000" u="none" cap="none" strike="noStrike">
                <a:solidFill>
                  <a:schemeClr val="dk1"/>
                </a:solidFill>
                <a:latin typeface="Arial"/>
                <a:ea typeface="Arial"/>
                <a:cs typeface="Arial"/>
                <a:sym typeface="Arial"/>
              </a:rPr>
              <a:t>, we will take all possible pair of states. If two states of a set are distinguishable, we will split the sets into different sets in P</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Stop when P</a:t>
            </a:r>
            <a:r>
              <a:rPr b="0" baseline="-25000" i="0" lang="en-US" sz="2000" u="none" cap="none" strike="noStrike">
                <a:solidFill>
                  <a:schemeClr val="dk1"/>
                </a:solidFill>
                <a:latin typeface="Arial"/>
                <a:ea typeface="Arial"/>
                <a:cs typeface="Arial"/>
                <a:sym typeface="Arial"/>
              </a:rPr>
              <a:t>k</a:t>
            </a:r>
            <a:r>
              <a:rPr b="0" i="0" lang="en-US" sz="2000" u="none" cap="none" strike="noStrike">
                <a:solidFill>
                  <a:schemeClr val="dk1"/>
                </a:solidFill>
                <a:latin typeface="Arial"/>
                <a:ea typeface="Arial"/>
                <a:cs typeface="Arial"/>
                <a:sym typeface="Arial"/>
              </a:rPr>
              <a:t> = P</a:t>
            </a:r>
            <a:r>
              <a:rPr b="0" baseline="-25000" i="0" lang="en-US" sz="2000" u="none" cap="none" strike="noStrike">
                <a:solidFill>
                  <a:schemeClr val="dk1"/>
                </a:solidFill>
                <a:latin typeface="Arial"/>
                <a:ea typeface="Arial"/>
                <a:cs typeface="Arial"/>
                <a:sym typeface="Arial"/>
              </a:rPr>
              <a:t>k-1</a:t>
            </a:r>
            <a:r>
              <a:rPr b="0" i="0" lang="en-US" sz="2000" u="none" cap="none" strike="noStrike">
                <a:solidFill>
                  <a:schemeClr val="dk1"/>
                </a:solidFill>
                <a:latin typeface="Arial"/>
                <a:ea typeface="Arial"/>
                <a:cs typeface="Arial"/>
                <a:sym typeface="Arial"/>
              </a:rPr>
              <a:t> (No change in partition)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All states of one set are merged into one. No. of states in minimized DFA will be equal to no. of sets in P</a:t>
            </a:r>
            <a:r>
              <a:rPr b="0" baseline="-25000" i="0" lang="en-US" sz="2000" u="none" cap="none" strike="noStrike">
                <a:solidFill>
                  <a:schemeClr val="dk1"/>
                </a:solidFill>
                <a:latin typeface="Arial"/>
                <a:ea typeface="Arial"/>
                <a:cs typeface="Arial"/>
                <a:sym typeface="Arial"/>
              </a:rPr>
              <a:t>k </a:t>
            </a:r>
            <a:r>
              <a:rPr b="0" i="0" lang="en-US" sz="2000" u="none" cap="none" strike="noStrike">
                <a:solidFill>
                  <a:schemeClr val="dk1"/>
                </a:solidFill>
                <a:latin typeface="Arial"/>
                <a:ea typeface="Arial"/>
                <a:cs typeface="Arial"/>
                <a:sym typeface="Arial"/>
              </a:rPr>
              <a:t> (last iteration).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0"/>
          <p:cNvSpPr txBox="1"/>
          <p:nvPr>
            <p:ph idx="1" type="body"/>
          </p:nvPr>
        </p:nvSpPr>
        <p:spPr>
          <a:xfrm>
            <a:off x="458768" y="436103"/>
            <a:ext cx="7543800" cy="4022725"/>
          </a:xfrm>
          <a:prstGeom prst="rect">
            <a:avLst/>
          </a:prstGeom>
          <a:noFill/>
          <a:ln>
            <a:noFill/>
          </a:ln>
        </p:spPr>
        <p:txBody>
          <a:bodyPr anchorCtr="0" anchor="t" bIns="45700" lIns="0" spcFirstLastPara="1" rIns="0" wrap="square" tIns="45700">
            <a:noAutofit/>
          </a:bodyPr>
          <a:lstStyle/>
          <a:p>
            <a:pPr indent="-342900" lvl="0" marL="457200" rtl="0" algn="l">
              <a:lnSpc>
                <a:spcPct val="90000"/>
              </a:lnSpc>
              <a:spcBef>
                <a:spcPts val="1200"/>
              </a:spcBef>
              <a:spcAft>
                <a:spcPts val="0"/>
              </a:spcAft>
              <a:buSzPts val="1800"/>
              <a:buChar char=" "/>
            </a:pPr>
            <a:r>
              <a:rPr b="0" i="0" lang="en-US">
                <a:latin typeface="Arial"/>
                <a:ea typeface="Arial"/>
                <a:cs typeface="Arial"/>
                <a:sym typeface="Arial"/>
              </a:rPr>
              <a:t>DFA Minimization using Myhill-Nerode Theorem</a:t>
            </a:r>
            <a:endParaRPr/>
          </a:p>
          <a:p>
            <a:pPr indent="-342900" lvl="0" marL="457200" rtl="0" algn="l">
              <a:lnSpc>
                <a:spcPct val="90000"/>
              </a:lnSpc>
              <a:spcBef>
                <a:spcPts val="1200"/>
              </a:spcBef>
              <a:spcAft>
                <a:spcPts val="0"/>
              </a:spcAft>
              <a:buSzPts val="1800"/>
              <a:buChar char=" "/>
            </a:pPr>
            <a:r>
              <a:rPr b="0" i="0" lang="en-US">
                <a:latin typeface="Arial"/>
                <a:ea typeface="Arial"/>
                <a:cs typeface="Arial"/>
                <a:sym typeface="Arial"/>
              </a:rPr>
              <a:t>Algorithm</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Input</a:t>
            </a:r>
            <a:r>
              <a:rPr b="0" i="0" lang="en-US">
                <a:solidFill>
                  <a:srgbClr val="000000"/>
                </a:solidFill>
                <a:latin typeface="Arial"/>
                <a:ea typeface="Arial"/>
                <a:cs typeface="Arial"/>
                <a:sym typeface="Arial"/>
              </a:rPr>
              <a:t> − DFA</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Output</a:t>
            </a:r>
            <a:r>
              <a:rPr b="0" i="0" lang="en-US">
                <a:solidFill>
                  <a:srgbClr val="000000"/>
                </a:solidFill>
                <a:latin typeface="Arial"/>
                <a:ea typeface="Arial"/>
                <a:cs typeface="Arial"/>
                <a:sym typeface="Arial"/>
              </a:rPr>
              <a:t> − Minimized DFA</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Step 1</a:t>
            </a:r>
            <a:r>
              <a:rPr b="0" i="0" lang="en-US">
                <a:solidFill>
                  <a:srgbClr val="000000"/>
                </a:solidFill>
                <a:latin typeface="Arial"/>
                <a:ea typeface="Arial"/>
                <a:cs typeface="Arial"/>
                <a:sym typeface="Arial"/>
              </a:rPr>
              <a:t> − Draw a table for all pairs of states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Q</a:t>
            </a:r>
            <a:r>
              <a:rPr b="0" baseline="-25000" i="0" lang="en-US">
                <a:solidFill>
                  <a:srgbClr val="000000"/>
                </a:solidFill>
                <a:latin typeface="Arial"/>
                <a:ea typeface="Arial"/>
                <a:cs typeface="Arial"/>
                <a:sym typeface="Arial"/>
              </a:rPr>
              <a:t>j</a:t>
            </a:r>
            <a:r>
              <a:rPr b="0" i="0" lang="en-US">
                <a:solidFill>
                  <a:srgbClr val="000000"/>
                </a:solidFill>
                <a:latin typeface="Arial"/>
                <a:ea typeface="Arial"/>
                <a:cs typeface="Arial"/>
                <a:sym typeface="Arial"/>
              </a:rPr>
              <a:t>) not necessarily connected directly [All are unmarked initially]</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Step 2</a:t>
            </a:r>
            <a:r>
              <a:rPr b="0" i="0" lang="en-US">
                <a:solidFill>
                  <a:srgbClr val="000000"/>
                </a:solidFill>
                <a:latin typeface="Arial"/>
                <a:ea typeface="Arial"/>
                <a:cs typeface="Arial"/>
                <a:sym typeface="Arial"/>
              </a:rPr>
              <a:t> − Consider every state pair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Q</a:t>
            </a:r>
            <a:r>
              <a:rPr b="0" baseline="-25000" i="0" lang="en-US">
                <a:solidFill>
                  <a:srgbClr val="000000"/>
                </a:solidFill>
                <a:latin typeface="Arial"/>
                <a:ea typeface="Arial"/>
                <a:cs typeface="Arial"/>
                <a:sym typeface="Arial"/>
              </a:rPr>
              <a:t>j</a:t>
            </a:r>
            <a:r>
              <a:rPr b="0" i="0" lang="en-US">
                <a:solidFill>
                  <a:srgbClr val="000000"/>
                </a:solidFill>
                <a:latin typeface="Arial"/>
                <a:ea typeface="Arial"/>
                <a:cs typeface="Arial"/>
                <a:sym typeface="Arial"/>
              </a:rPr>
              <a:t>) in the DFA where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 F and Q</a:t>
            </a:r>
            <a:r>
              <a:rPr b="0" baseline="-25000" i="0" lang="en-US">
                <a:solidFill>
                  <a:srgbClr val="000000"/>
                </a:solidFill>
                <a:latin typeface="Arial"/>
                <a:ea typeface="Arial"/>
                <a:cs typeface="Arial"/>
                <a:sym typeface="Arial"/>
              </a:rPr>
              <a:t>j</a:t>
            </a:r>
            <a:r>
              <a:rPr b="0" i="0" lang="en-US">
                <a:solidFill>
                  <a:srgbClr val="000000"/>
                </a:solidFill>
                <a:latin typeface="Arial"/>
                <a:ea typeface="Arial"/>
                <a:cs typeface="Arial"/>
                <a:sym typeface="Arial"/>
              </a:rPr>
              <a:t> ∉ F or vice versa and mark them. [Here F is the set of final states]</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Step 3</a:t>
            </a:r>
            <a:r>
              <a:rPr b="0" i="0" lang="en-US">
                <a:solidFill>
                  <a:srgbClr val="000000"/>
                </a:solidFill>
                <a:latin typeface="Arial"/>
                <a:ea typeface="Arial"/>
                <a:cs typeface="Arial"/>
                <a:sym typeface="Arial"/>
              </a:rPr>
              <a:t> − Repeat this step until we cannot mark anymore states −</a:t>
            </a:r>
            <a:endParaRPr/>
          </a:p>
          <a:p>
            <a:pPr indent="-342900" lvl="0" marL="457200" rtl="0" algn="just">
              <a:lnSpc>
                <a:spcPct val="90000"/>
              </a:lnSpc>
              <a:spcBef>
                <a:spcPts val="1200"/>
              </a:spcBef>
              <a:spcAft>
                <a:spcPts val="0"/>
              </a:spcAft>
              <a:buSzPts val="1800"/>
              <a:buChar char=" "/>
            </a:pPr>
            <a:r>
              <a:rPr b="0" i="0" lang="en-US">
                <a:solidFill>
                  <a:srgbClr val="000000"/>
                </a:solidFill>
                <a:latin typeface="Arial"/>
                <a:ea typeface="Arial"/>
                <a:cs typeface="Arial"/>
                <a:sym typeface="Arial"/>
              </a:rPr>
              <a:t>If there is an unmarked pair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Q</a:t>
            </a:r>
            <a:r>
              <a:rPr b="0" baseline="-25000" i="0" lang="en-US">
                <a:solidFill>
                  <a:srgbClr val="000000"/>
                </a:solidFill>
                <a:latin typeface="Arial"/>
                <a:ea typeface="Arial"/>
                <a:cs typeface="Arial"/>
                <a:sym typeface="Arial"/>
              </a:rPr>
              <a:t>j</a:t>
            </a:r>
            <a:r>
              <a:rPr b="0" i="0" lang="en-US">
                <a:solidFill>
                  <a:srgbClr val="000000"/>
                </a:solidFill>
                <a:latin typeface="Arial"/>
                <a:ea typeface="Arial"/>
                <a:cs typeface="Arial"/>
                <a:sym typeface="Arial"/>
              </a:rPr>
              <a:t>), mark it if the pair {δ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A), δ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A)} is marked for some input alphabet.</a:t>
            </a:r>
            <a:endParaRPr/>
          </a:p>
          <a:p>
            <a:pPr indent="-342900" lvl="0" marL="457200" rtl="0" algn="just">
              <a:lnSpc>
                <a:spcPct val="90000"/>
              </a:lnSpc>
              <a:spcBef>
                <a:spcPts val="1200"/>
              </a:spcBef>
              <a:spcAft>
                <a:spcPts val="0"/>
              </a:spcAft>
              <a:buSzPts val="1800"/>
              <a:buChar char=" "/>
            </a:pPr>
            <a:r>
              <a:rPr b="1" i="0" lang="en-US">
                <a:solidFill>
                  <a:srgbClr val="000000"/>
                </a:solidFill>
                <a:latin typeface="Arial"/>
                <a:ea typeface="Arial"/>
                <a:cs typeface="Arial"/>
                <a:sym typeface="Arial"/>
              </a:rPr>
              <a:t>Step 4</a:t>
            </a:r>
            <a:r>
              <a:rPr b="0" i="0" lang="en-US">
                <a:solidFill>
                  <a:srgbClr val="000000"/>
                </a:solidFill>
                <a:latin typeface="Arial"/>
                <a:ea typeface="Arial"/>
                <a:cs typeface="Arial"/>
                <a:sym typeface="Arial"/>
              </a:rPr>
              <a:t> − Combine all the unmarked pair (Q</a:t>
            </a:r>
            <a:r>
              <a:rPr b="0" baseline="-25000" i="0" lang="en-US">
                <a:solidFill>
                  <a:srgbClr val="000000"/>
                </a:solidFill>
                <a:latin typeface="Arial"/>
                <a:ea typeface="Arial"/>
                <a:cs typeface="Arial"/>
                <a:sym typeface="Arial"/>
              </a:rPr>
              <a:t>i</a:t>
            </a:r>
            <a:r>
              <a:rPr b="0" i="0" lang="en-US">
                <a:solidFill>
                  <a:srgbClr val="000000"/>
                </a:solidFill>
                <a:latin typeface="Arial"/>
                <a:ea typeface="Arial"/>
                <a:cs typeface="Arial"/>
                <a:sym typeface="Arial"/>
              </a:rPr>
              <a:t>, Q</a:t>
            </a:r>
            <a:r>
              <a:rPr b="0" baseline="-25000" i="0" lang="en-US">
                <a:solidFill>
                  <a:srgbClr val="000000"/>
                </a:solidFill>
                <a:latin typeface="Arial"/>
                <a:ea typeface="Arial"/>
                <a:cs typeface="Arial"/>
                <a:sym typeface="Arial"/>
              </a:rPr>
              <a:t>j</a:t>
            </a:r>
            <a:r>
              <a:rPr b="0" i="0" lang="en-US">
                <a:solidFill>
                  <a:srgbClr val="000000"/>
                </a:solidFill>
                <a:latin typeface="Arial"/>
                <a:ea typeface="Arial"/>
                <a:cs typeface="Arial"/>
                <a:sym typeface="Arial"/>
              </a:rPr>
              <a:t>) and make them a single state in the reduced DFA.</a:t>
            </a:r>
            <a:endParaRPr/>
          </a:p>
          <a:p>
            <a:pPr indent="-228600" lvl="0" marL="457200" rtl="0" algn="l">
              <a:lnSpc>
                <a:spcPct val="90000"/>
              </a:lnSpc>
              <a:spcBef>
                <a:spcPts val="1200"/>
              </a:spcBef>
              <a:spcAft>
                <a:spcPts val="0"/>
              </a:spcAft>
              <a:buSzPts val="1800"/>
              <a:buNone/>
            </a:pPr>
            <a:r>
              <a:t/>
            </a:r>
            <a:endParaRPr/>
          </a:p>
        </p:txBody>
      </p:sp>
      <p:sp>
        <p:nvSpPr>
          <p:cNvPr id="779" name="Google Shape;779;p90"/>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85" name="Google Shape;785;p91"/>
          <p:cNvSpPr txBox="1"/>
          <p:nvPr/>
        </p:nvSpPr>
        <p:spPr>
          <a:xfrm>
            <a:off x="0" y="152400"/>
            <a:ext cx="89154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 Minimize the given Deterministic Finite State Automata (DFA).</a:t>
            </a:r>
            <a:endParaRPr b="0" i="0" sz="1400" u="none" cap="none" strike="noStrike">
              <a:solidFill>
                <a:srgbClr val="000000"/>
              </a:solidFill>
              <a:latin typeface="Arial"/>
              <a:ea typeface="Arial"/>
              <a:cs typeface="Arial"/>
              <a:sym typeface="Arial"/>
            </a:endParaRPr>
          </a:p>
        </p:txBody>
      </p:sp>
      <p:pic>
        <p:nvPicPr>
          <p:cNvPr id="786" name="Google Shape;786;p91"/>
          <p:cNvPicPr preferRelativeResize="0"/>
          <p:nvPr/>
        </p:nvPicPr>
        <p:blipFill rotWithShape="1">
          <a:blip r:embed="rId3">
            <a:alphaModFix/>
          </a:blip>
          <a:srcRect b="0" l="0" r="0" t="0"/>
          <a:stretch/>
        </p:blipFill>
        <p:spPr>
          <a:xfrm>
            <a:off x="990600" y="604837"/>
            <a:ext cx="5638800" cy="2214562"/>
          </a:xfrm>
          <a:prstGeom prst="rect">
            <a:avLst/>
          </a:prstGeom>
          <a:noFill/>
          <a:ln>
            <a:noFill/>
          </a:ln>
        </p:spPr>
      </p:pic>
      <p:sp>
        <p:nvSpPr>
          <p:cNvPr id="787" name="Google Shape;787;p91"/>
          <p:cNvSpPr txBox="1"/>
          <p:nvPr/>
        </p:nvSpPr>
        <p:spPr>
          <a:xfrm>
            <a:off x="0" y="3200400"/>
            <a:ext cx="55626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Iteration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a:t>
            </a:r>
            <a:r>
              <a:rPr b="0" baseline="-25000" i="0" lang="en-US" sz="1800" u="none" cap="none" strike="noStrike">
                <a:solidFill>
                  <a:schemeClr val="dk1"/>
                </a:solidFill>
                <a:latin typeface="Arial"/>
                <a:ea typeface="Arial"/>
                <a:cs typeface="Arial"/>
                <a:sym typeface="Arial"/>
              </a:rPr>
              <a:t>0 </a:t>
            </a:r>
            <a:r>
              <a:rPr b="0" i="0" lang="en-US" sz="1800" u="none" cap="none" strike="noStrike">
                <a:solidFill>
                  <a:schemeClr val="dk1"/>
                </a:solidFill>
                <a:latin typeface="Arial"/>
                <a:ea typeface="Arial"/>
                <a:cs typeface="Arial"/>
                <a:sym typeface="Arial"/>
              </a:rPr>
              <a:t>: {q</a:t>
            </a:r>
            <a:r>
              <a:rPr b="0" baseline="-25000" i="0" lang="en-US" sz="1800" u="none" cap="none" strike="noStrike">
                <a:solidFill>
                  <a:schemeClr val="dk1"/>
                </a:solidFill>
                <a:latin typeface="Arial"/>
                <a:ea typeface="Arial"/>
                <a:cs typeface="Arial"/>
                <a:sym typeface="Arial"/>
              </a:rPr>
              <a:t>0,</a:t>
            </a:r>
            <a:r>
              <a:rPr b="0" i="0" lang="en-US" sz="1800" u="none" cap="none" strike="noStrike">
                <a:solidFill>
                  <a:schemeClr val="dk1"/>
                </a:solidFill>
                <a:latin typeface="Arial"/>
                <a:ea typeface="Arial"/>
                <a:cs typeface="Arial"/>
                <a:sym typeface="Arial"/>
              </a:rPr>
              <a:t> q3,q5</a:t>
            </a:r>
            <a:r>
              <a:rPr b="0" baseline="-25000"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  {q1} {q2} {q4}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Denote {q0, q3, q5} as 1; q1 as 2; q2 as 3, q4 as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788" name="Google Shape;788;p91"/>
          <p:cNvGraphicFramePr/>
          <p:nvPr/>
        </p:nvGraphicFramePr>
        <p:xfrm>
          <a:off x="228600" y="4191000"/>
          <a:ext cx="3000000" cy="3000000"/>
        </p:xfrm>
        <a:graphic>
          <a:graphicData uri="http://schemas.openxmlformats.org/drawingml/2006/table">
            <a:tbl>
              <a:tblPr>
                <a:noFill/>
                <a:tableStyleId>{90673DD3-2A53-4B99-A68E-86C22F73F30E}</a:tableStyleId>
              </a:tblPr>
              <a:tblGrid>
                <a:gridCol w="727075"/>
                <a:gridCol w="579425"/>
                <a:gridCol w="627050"/>
                <a:gridCol w="627050"/>
                <a:gridCol w="577850"/>
                <a:gridCol w="627050"/>
                <a:gridCol w="577850"/>
              </a:tblGrid>
              <a:tr h="330200">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State</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Q0</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*Q2</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Q3</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*Q4</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Q5</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0</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3</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3</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3</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l">
                        <a:lnSpc>
                          <a:spcPct val="107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2</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4</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7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1</a:t>
                      </a:r>
                      <a:endParaRPr sz="1400" u="none" cap="none" strike="noStrike"/>
                    </a:p>
                  </a:txBody>
                  <a:tcPr marT="0" marB="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789" name="Google Shape;789;p91"/>
          <p:cNvSpPr txBox="1"/>
          <p:nvPr/>
        </p:nvSpPr>
        <p:spPr>
          <a:xfrm>
            <a:off x="152400" y="5410200"/>
            <a:ext cx="5791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Combine {q1, q2, q4}. Separate sets {q0, q3, q5}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95" name="Google Shape;795;p92"/>
          <p:cNvSpPr txBox="1"/>
          <p:nvPr/>
        </p:nvSpPr>
        <p:spPr>
          <a:xfrm>
            <a:off x="152400" y="152400"/>
            <a:ext cx="88392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Iteration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P1: Let {q1, q2, q4} be 5 ;  {q0, q3, q5} As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96" name="Google Shape;796;p92"/>
          <p:cNvPicPr preferRelativeResize="0"/>
          <p:nvPr/>
        </p:nvPicPr>
        <p:blipFill rotWithShape="1">
          <a:blip r:embed="rId3">
            <a:alphaModFix/>
          </a:blip>
          <a:srcRect b="0" l="0" r="0" t="0"/>
          <a:stretch/>
        </p:blipFill>
        <p:spPr>
          <a:xfrm>
            <a:off x="457200" y="990600"/>
            <a:ext cx="4191000" cy="1066800"/>
          </a:xfrm>
          <a:prstGeom prst="rect">
            <a:avLst/>
          </a:prstGeom>
          <a:noFill/>
          <a:ln>
            <a:noFill/>
          </a:ln>
        </p:spPr>
      </p:pic>
      <p:sp>
        <p:nvSpPr>
          <p:cNvPr id="797" name="Google Shape;797;p92"/>
          <p:cNvSpPr txBox="1"/>
          <p:nvPr/>
        </p:nvSpPr>
        <p:spPr>
          <a:xfrm>
            <a:off x="152400" y="2087562"/>
            <a:ext cx="4572000" cy="148272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Combined sets: {q1, q2, q4}; {q0,q3} {q5}</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Iteration 3:</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P2: Let  {q1, q2, q4} be 7;  {q0,q3} be 8 and  {q5} be 9.</a:t>
            </a:r>
            <a:endParaRPr b="0" i="0" sz="1400" u="none" cap="none" strike="noStrike">
              <a:solidFill>
                <a:srgbClr val="000000"/>
              </a:solidFill>
              <a:latin typeface="Arial"/>
              <a:ea typeface="Arial"/>
              <a:cs typeface="Arial"/>
              <a:sym typeface="Arial"/>
            </a:endParaRPr>
          </a:p>
        </p:txBody>
      </p:sp>
      <p:pic>
        <p:nvPicPr>
          <p:cNvPr id="798" name="Google Shape;798;p92"/>
          <p:cNvPicPr preferRelativeResize="0"/>
          <p:nvPr/>
        </p:nvPicPr>
        <p:blipFill rotWithShape="1">
          <a:blip r:embed="rId4">
            <a:alphaModFix/>
          </a:blip>
          <a:srcRect b="0" l="0" r="0" t="0"/>
          <a:stretch/>
        </p:blipFill>
        <p:spPr>
          <a:xfrm>
            <a:off x="342900" y="3603625"/>
            <a:ext cx="4191000" cy="1273175"/>
          </a:xfrm>
          <a:prstGeom prst="rect">
            <a:avLst/>
          </a:prstGeom>
          <a:noFill/>
          <a:ln>
            <a:noFill/>
          </a:ln>
        </p:spPr>
      </p:pic>
      <p:sp>
        <p:nvSpPr>
          <p:cNvPr id="799" name="Google Shape;799;p92"/>
          <p:cNvSpPr txBox="1"/>
          <p:nvPr/>
        </p:nvSpPr>
        <p:spPr>
          <a:xfrm>
            <a:off x="342900" y="5105400"/>
            <a:ext cx="4572000" cy="108426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Combined sets: {q1, q2, q4}; {q0,q3} {q5}</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No change in sets in iteration 2 and 3. Hence no more states can be combined.</a:t>
            </a:r>
            <a:endParaRPr b="0" i="0" sz="1400" u="none" cap="none" strike="noStrike">
              <a:solidFill>
                <a:srgbClr val="000000"/>
              </a:solidFill>
              <a:latin typeface="Arial"/>
              <a:ea typeface="Arial"/>
              <a:cs typeface="Arial"/>
              <a:sym typeface="Arial"/>
            </a:endParaRPr>
          </a:p>
        </p:txBody>
      </p:sp>
      <p:pic>
        <p:nvPicPr>
          <p:cNvPr id="800" name="Google Shape;800;p92"/>
          <p:cNvPicPr preferRelativeResize="0"/>
          <p:nvPr/>
        </p:nvPicPr>
        <p:blipFill rotWithShape="1">
          <a:blip r:embed="rId5">
            <a:alphaModFix/>
          </a:blip>
          <a:srcRect b="0" l="0" r="0" t="0"/>
          <a:stretch/>
        </p:blipFill>
        <p:spPr>
          <a:xfrm>
            <a:off x="5059362" y="2635250"/>
            <a:ext cx="4114800" cy="1130300"/>
          </a:xfrm>
          <a:prstGeom prst="rect">
            <a:avLst/>
          </a:prstGeom>
          <a:noFill/>
          <a:ln>
            <a:noFill/>
          </a:ln>
        </p:spPr>
      </p:pic>
      <p:sp>
        <p:nvSpPr>
          <p:cNvPr id="801" name="Google Shape;801;p92"/>
          <p:cNvSpPr txBox="1"/>
          <p:nvPr/>
        </p:nvSpPr>
        <p:spPr>
          <a:xfrm>
            <a:off x="4914900" y="2057400"/>
            <a:ext cx="32385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Minimized DFA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07" name="Google Shape;807;p93"/>
          <p:cNvSpPr txBox="1"/>
          <p:nvPr/>
        </p:nvSpPr>
        <p:spPr>
          <a:xfrm>
            <a:off x="152400" y="228600"/>
            <a:ext cx="838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Minimize the following DFA.</a:t>
            </a:r>
            <a:endParaRPr b="0" i="0" sz="1400" u="none" cap="none" strike="noStrike">
              <a:solidFill>
                <a:srgbClr val="000000"/>
              </a:solidFill>
              <a:latin typeface="Arial"/>
              <a:ea typeface="Arial"/>
              <a:cs typeface="Arial"/>
              <a:sym typeface="Arial"/>
            </a:endParaRPr>
          </a:p>
        </p:txBody>
      </p:sp>
      <p:pic>
        <p:nvPicPr>
          <p:cNvPr id="808" name="Google Shape;808;p93"/>
          <p:cNvPicPr preferRelativeResize="0"/>
          <p:nvPr/>
        </p:nvPicPr>
        <p:blipFill rotWithShape="1">
          <a:blip r:embed="rId3">
            <a:alphaModFix/>
          </a:blip>
          <a:srcRect b="0" l="0" r="0" t="0"/>
          <a:stretch/>
        </p:blipFill>
        <p:spPr>
          <a:xfrm>
            <a:off x="1524000" y="719137"/>
            <a:ext cx="4305300" cy="2481262"/>
          </a:xfrm>
          <a:prstGeom prst="rect">
            <a:avLst/>
          </a:prstGeom>
          <a:noFill/>
          <a:ln>
            <a:noFill/>
          </a:ln>
        </p:spPr>
      </p:pic>
      <p:sp>
        <p:nvSpPr>
          <p:cNvPr id="809" name="Google Shape;809;p93"/>
          <p:cNvSpPr txBox="1"/>
          <p:nvPr/>
        </p:nvSpPr>
        <p:spPr>
          <a:xfrm>
            <a:off x="152400" y="3657600"/>
            <a:ext cx="47244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Iteration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P0: {A, B, D,E,F,G,H}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LET {A, B, D,E,F,G,H} be 0; {C} be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10" name="Google Shape;810;p93"/>
          <p:cNvPicPr preferRelativeResize="0"/>
          <p:nvPr/>
        </p:nvPicPr>
        <p:blipFill rotWithShape="1">
          <a:blip r:embed="rId4">
            <a:alphaModFix/>
          </a:blip>
          <a:srcRect b="0" l="0" r="0" t="0"/>
          <a:stretch/>
        </p:blipFill>
        <p:spPr>
          <a:xfrm>
            <a:off x="168275" y="4572000"/>
            <a:ext cx="3413125" cy="1447800"/>
          </a:xfrm>
          <a:prstGeom prst="rect">
            <a:avLst/>
          </a:prstGeom>
          <a:noFill/>
          <a:ln>
            <a:noFill/>
          </a:ln>
        </p:spPr>
      </p:pic>
      <p:sp>
        <p:nvSpPr>
          <p:cNvPr id="811" name="Google Shape;811;p93"/>
          <p:cNvSpPr txBox="1"/>
          <p:nvPr/>
        </p:nvSpPr>
        <p:spPr>
          <a:xfrm>
            <a:off x="5105400" y="3657600"/>
            <a:ext cx="36576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Iteration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P1: {A, E, G} {B, H} {D} {F}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Let {A, E, G} be 2; {B, H} be 3; {D} be 4; {F} be 5; {C} be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12" name="Google Shape;812;p93"/>
          <p:cNvPicPr preferRelativeResize="0"/>
          <p:nvPr/>
        </p:nvPicPr>
        <p:blipFill rotWithShape="1">
          <a:blip r:embed="rId5">
            <a:alphaModFix/>
          </a:blip>
          <a:srcRect b="0" l="0" r="0" t="0"/>
          <a:stretch/>
        </p:blipFill>
        <p:spPr>
          <a:xfrm>
            <a:off x="4476750" y="4881562"/>
            <a:ext cx="4667250" cy="1358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18" name="Google Shape;818;p94"/>
          <p:cNvPicPr preferRelativeResize="0"/>
          <p:nvPr/>
        </p:nvPicPr>
        <p:blipFill rotWithShape="1">
          <a:blip r:embed="rId3">
            <a:alphaModFix/>
          </a:blip>
          <a:srcRect b="0" l="0" r="0" t="0"/>
          <a:stretch/>
        </p:blipFill>
        <p:spPr>
          <a:xfrm>
            <a:off x="5313362" y="1552575"/>
            <a:ext cx="3552825" cy="3752850"/>
          </a:xfrm>
          <a:prstGeom prst="rect">
            <a:avLst/>
          </a:prstGeom>
          <a:noFill/>
          <a:ln>
            <a:noFill/>
          </a:ln>
        </p:spPr>
      </p:pic>
      <p:sp>
        <p:nvSpPr>
          <p:cNvPr id="819" name="Google Shape;819;p94"/>
          <p:cNvSpPr txBox="1"/>
          <p:nvPr/>
        </p:nvSpPr>
        <p:spPr>
          <a:xfrm>
            <a:off x="228600" y="228600"/>
            <a:ext cx="42672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Iteration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P2: {A, E} {B, H} {D,F} {G}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Let {A, E} be 7 ; {B, H} be 8; {D,F} be 9;  {G} be 10 ;{C} be 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0" name="Google Shape;820;p94"/>
          <p:cNvSpPr txBox="1"/>
          <p:nvPr/>
        </p:nvSpPr>
        <p:spPr>
          <a:xfrm>
            <a:off x="642937" y="3929062"/>
            <a:ext cx="3933825"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P1=P2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Hence no more states can be combined.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1" name="Google Shape;821;p94"/>
          <p:cNvSpPr txBox="1"/>
          <p:nvPr/>
        </p:nvSpPr>
        <p:spPr>
          <a:xfrm>
            <a:off x="5257800" y="762000"/>
            <a:ext cx="35528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MINIMIZED DFA</a:t>
            </a:r>
            <a:endParaRPr b="0" i="0" sz="1400" u="none" cap="none" strike="noStrike">
              <a:solidFill>
                <a:srgbClr val="000000"/>
              </a:solidFill>
              <a:latin typeface="Arial"/>
              <a:ea typeface="Arial"/>
              <a:cs typeface="Arial"/>
              <a:sym typeface="Arial"/>
            </a:endParaRPr>
          </a:p>
        </p:txBody>
      </p:sp>
      <p:pic>
        <p:nvPicPr>
          <p:cNvPr id="822" name="Google Shape;822;p94"/>
          <p:cNvPicPr preferRelativeResize="0"/>
          <p:nvPr/>
        </p:nvPicPr>
        <p:blipFill rotWithShape="1">
          <a:blip r:embed="rId4">
            <a:alphaModFix/>
          </a:blip>
          <a:srcRect b="0" l="0" r="0" t="0"/>
          <a:stretch/>
        </p:blipFill>
        <p:spPr>
          <a:xfrm>
            <a:off x="285750" y="1500187"/>
            <a:ext cx="4929187" cy="1714500"/>
          </a:xfrm>
          <a:prstGeom prst="rect">
            <a:avLst/>
          </a:prstGeom>
          <a:noFill/>
          <a:ln>
            <a:noFill/>
          </a:ln>
        </p:spPr>
      </p:pic>
      <p:pic>
        <p:nvPicPr>
          <p:cNvPr id="823" name="Google Shape;823;p94"/>
          <p:cNvPicPr preferRelativeResize="0"/>
          <p:nvPr/>
        </p:nvPicPr>
        <p:blipFill rotWithShape="1">
          <a:blip r:embed="rId5">
            <a:alphaModFix/>
          </a:blip>
          <a:srcRect b="0" l="0" r="0" t="0"/>
          <a:stretch/>
        </p:blipFill>
        <p:spPr>
          <a:xfrm>
            <a:off x="357187" y="3357562"/>
            <a:ext cx="3786187" cy="428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29" name="Google Shape;829;p95"/>
          <p:cNvSpPr txBox="1"/>
          <p:nvPr/>
        </p:nvSpPr>
        <p:spPr>
          <a:xfrm>
            <a:off x="76200" y="76200"/>
            <a:ext cx="8915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EQUIVALENCE OF REGULAR EXPRESSIONS AND FINITE AUTOMATA</a:t>
            </a:r>
            <a:endParaRPr b="0" i="0" sz="1400" u="none" cap="none" strike="noStrike">
              <a:solidFill>
                <a:srgbClr val="000000"/>
              </a:solidFill>
              <a:latin typeface="Arial"/>
              <a:ea typeface="Arial"/>
              <a:cs typeface="Arial"/>
              <a:sym typeface="Arial"/>
            </a:endParaRPr>
          </a:p>
        </p:txBody>
      </p:sp>
      <p:sp>
        <p:nvSpPr>
          <p:cNvPr id="830" name="Google Shape;830;p95"/>
          <p:cNvSpPr txBox="1"/>
          <p:nvPr/>
        </p:nvSpPr>
        <p:spPr>
          <a:xfrm>
            <a:off x="304800" y="685800"/>
            <a:ext cx="82296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  Conversion of regular expression to finite automata: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Thompson’s construction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Convert RE to ε-NFA to DFA.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Conversion of FSA to 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 Formula method (R</a:t>
            </a:r>
            <a:r>
              <a:rPr b="0" baseline="-25000" i="0" lang="en-US" sz="1800" u="none" cap="none" strike="noStrike">
                <a:solidFill>
                  <a:schemeClr val="dk1"/>
                </a:solidFill>
                <a:latin typeface="Arial"/>
                <a:ea typeface="Arial"/>
                <a:cs typeface="Arial"/>
                <a:sym typeface="Arial"/>
              </a:rPr>
              <a:t>ij </a:t>
            </a:r>
            <a:r>
              <a:rPr b="0" baseline="30000" i="0" lang="en-US" sz="1800" u="none" cap="none" strike="noStrike">
                <a:solidFill>
                  <a:schemeClr val="dk1"/>
                </a:solidFill>
                <a:latin typeface="Arial"/>
                <a:ea typeface="Arial"/>
                <a:cs typeface="Arial"/>
                <a:sym typeface="Arial"/>
              </a:rPr>
              <a:t> (k)</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b) State elimination method</a:t>
            </a:r>
            <a:endParaRPr b="0" i="0" sz="1400" u="none" cap="none" strike="noStrike">
              <a:solidFill>
                <a:srgbClr val="000000"/>
              </a:solidFill>
              <a:latin typeface="Arial"/>
              <a:ea typeface="Arial"/>
              <a:cs typeface="Arial"/>
              <a:sym typeface="Arial"/>
            </a:endParaRPr>
          </a:p>
        </p:txBody>
      </p:sp>
      <p:pic>
        <p:nvPicPr>
          <p:cNvPr id="831" name="Google Shape;831;p95"/>
          <p:cNvPicPr preferRelativeResize="0"/>
          <p:nvPr/>
        </p:nvPicPr>
        <p:blipFill rotWithShape="1">
          <a:blip r:embed="rId3">
            <a:alphaModFix/>
          </a:blip>
          <a:srcRect b="0" l="0" r="0" t="0"/>
          <a:stretch/>
        </p:blipFill>
        <p:spPr>
          <a:xfrm>
            <a:off x="685800" y="2819400"/>
            <a:ext cx="6553200" cy="350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37" name="Google Shape;837;p96"/>
          <p:cNvSpPr txBox="1"/>
          <p:nvPr/>
        </p:nvSpPr>
        <p:spPr>
          <a:xfrm>
            <a:off x="381000" y="228600"/>
            <a:ext cx="87630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FORMULA METHOD / STATE INCLUSION METHOD</a:t>
            </a:r>
            <a:endParaRPr b="0" i="0" sz="1400" u="none" cap="none" strike="noStrike">
              <a:solidFill>
                <a:srgbClr val="000000"/>
              </a:solidFill>
              <a:latin typeface="Arial"/>
              <a:ea typeface="Arial"/>
              <a:cs typeface="Arial"/>
              <a:sym typeface="Arial"/>
            </a:endParaRPr>
          </a:p>
        </p:txBody>
      </p:sp>
      <p:sp>
        <p:nvSpPr>
          <p:cNvPr id="838" name="Google Shape;838;p96"/>
          <p:cNvSpPr txBox="1"/>
          <p:nvPr/>
        </p:nvSpPr>
        <p:spPr>
          <a:xfrm>
            <a:off x="381000" y="685800"/>
            <a:ext cx="8458200" cy="5908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 regular expression can be built from a DFA for the same language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Proof: </a:t>
            </a:r>
            <a:r>
              <a:rPr b="0" i="0" lang="en-US" sz="2400" u="none" cap="none" strike="noStrike">
                <a:solidFill>
                  <a:schemeClr val="dk1"/>
                </a:solidFill>
                <a:latin typeface="Arial"/>
                <a:ea typeface="Arial"/>
                <a:cs typeface="Arial"/>
                <a:sym typeface="Arial"/>
              </a:rPr>
              <a:t>mathematical induction on the states to be used as intermediate in DFA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 Name the states of D from 1 to n, starting at the start 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 Use Rij(k) for the regular expression where L(Rij(k)) = {w | w is the label of a path in D from state i to state j without going through nodes greater than 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Narrow"/>
              <a:buNone/>
            </a:pPr>
            <a:r>
              <a:rPr b="0" i="0" lang="en-US" sz="2400" u="none" cap="none" strike="noStrike">
                <a:solidFill>
                  <a:schemeClr val="dk1"/>
                </a:solidFill>
                <a:latin typeface="Arial Narrow"/>
                <a:ea typeface="Arial Narrow"/>
                <a:cs typeface="Arial Narrow"/>
                <a:sym typeface="Arial Narrow"/>
              </a:rPr>
              <a:t>(3) The basis is k = 0, where R</a:t>
            </a:r>
            <a:r>
              <a:rPr b="0" baseline="-25000" i="0" lang="en-US" sz="2400" u="none" cap="none" strike="noStrike">
                <a:solidFill>
                  <a:schemeClr val="dk1"/>
                </a:solidFill>
                <a:latin typeface="Arial Narrow"/>
                <a:ea typeface="Arial Narrow"/>
                <a:cs typeface="Arial Narrow"/>
                <a:sym typeface="Arial Narrow"/>
              </a:rPr>
              <a:t>ij</a:t>
            </a:r>
            <a:r>
              <a:rPr b="0" baseline="30000" i="0" lang="en-US" sz="2400" u="none" cap="none" strike="noStrike">
                <a:solidFill>
                  <a:schemeClr val="dk1"/>
                </a:solidFill>
                <a:latin typeface="Arial Narrow"/>
                <a:ea typeface="Arial Narrow"/>
                <a:cs typeface="Arial Narrow"/>
                <a:sym typeface="Arial Narrow"/>
              </a:rPr>
              <a:t>(0)</a:t>
            </a:r>
            <a:r>
              <a:rPr b="0" i="0" lang="en-US" sz="2400" u="none" cap="none" strike="noStrike">
                <a:solidFill>
                  <a:schemeClr val="dk1"/>
                </a:solidFill>
                <a:latin typeface="Arial Narrow"/>
                <a:ea typeface="Arial Narrow"/>
                <a:cs typeface="Arial Narrow"/>
                <a:sym typeface="Arial Narrow"/>
              </a:rPr>
              <a:t> is the union of the symbols on the direct edges from i to j</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Narrow"/>
              <a:buNone/>
            </a:pPr>
            <a:r>
              <a:rPr b="0" i="0" lang="en-US" sz="2400" u="none" cap="none" strike="noStrike">
                <a:solidFill>
                  <a:schemeClr val="dk1"/>
                </a:solidFill>
                <a:latin typeface="Arial Narrow"/>
                <a:ea typeface="Arial Narrow"/>
                <a:cs typeface="Arial Narrow"/>
                <a:sym typeface="Arial Narrow"/>
              </a:rPr>
              <a:t>(4) Given R</a:t>
            </a:r>
            <a:r>
              <a:rPr b="0" baseline="-25000" i="0" lang="en-US" sz="2400" u="none" cap="none" strike="noStrike">
                <a:solidFill>
                  <a:schemeClr val="dk1"/>
                </a:solidFill>
                <a:latin typeface="Arial Narrow"/>
                <a:ea typeface="Arial Narrow"/>
                <a:cs typeface="Arial Narrow"/>
                <a:sym typeface="Arial Narrow"/>
              </a:rPr>
              <a:t>ij</a:t>
            </a:r>
            <a:r>
              <a:rPr b="0" baseline="30000" i="0" lang="en-US" sz="2400" u="none" cap="none" strike="noStrike">
                <a:solidFill>
                  <a:schemeClr val="dk1"/>
                </a:solidFill>
                <a:latin typeface="Arial Narrow"/>
                <a:ea typeface="Arial Narrow"/>
                <a:cs typeface="Arial Narrow"/>
                <a:sym typeface="Arial Narrow"/>
              </a:rPr>
              <a:t>(k-1)</a:t>
            </a:r>
            <a:r>
              <a:rPr b="0" i="0" lang="en-US" sz="2400" u="none" cap="none" strike="noStrike">
                <a:solidFill>
                  <a:schemeClr val="dk1"/>
                </a:solidFill>
                <a:latin typeface="Arial Narrow"/>
                <a:ea typeface="Arial Narrow"/>
                <a:cs typeface="Arial Narrow"/>
                <a:sym typeface="Arial Narrow"/>
              </a:rPr>
              <a:t> for all pairs of 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Narrow"/>
              <a:buNone/>
            </a:pPr>
            <a:r>
              <a:rPr b="0" i="0" lang="en-US" sz="2400" u="none" cap="none" strike="noStrike">
                <a:solidFill>
                  <a:schemeClr val="dk1"/>
                </a:solidFill>
                <a:latin typeface="Arial Narrow"/>
                <a:ea typeface="Arial Narrow"/>
                <a:cs typeface="Arial Narrow"/>
                <a:sym typeface="Arial Narrow"/>
              </a:rPr>
              <a:t>      R</a:t>
            </a:r>
            <a:r>
              <a:rPr b="0" baseline="-25000" i="0" lang="en-US" sz="2400" u="none" cap="none" strike="noStrike">
                <a:solidFill>
                  <a:schemeClr val="dk1"/>
                </a:solidFill>
                <a:latin typeface="Arial Narrow"/>
                <a:ea typeface="Arial Narrow"/>
                <a:cs typeface="Arial Narrow"/>
                <a:sym typeface="Arial Narrow"/>
              </a:rPr>
              <a:t>ij</a:t>
            </a:r>
            <a:r>
              <a:rPr b="0" baseline="30000" i="0" lang="en-US" sz="2400" u="none" cap="none" strike="noStrike">
                <a:solidFill>
                  <a:schemeClr val="dk1"/>
                </a:solidFill>
                <a:latin typeface="Arial Narrow"/>
                <a:ea typeface="Arial Narrow"/>
                <a:cs typeface="Arial Narrow"/>
                <a:sym typeface="Arial Narrow"/>
              </a:rPr>
              <a:t>(k)</a:t>
            </a:r>
            <a:r>
              <a:rPr b="0" i="0" lang="en-US" sz="2400" u="none" cap="none" strike="noStrike">
                <a:solidFill>
                  <a:schemeClr val="dk1"/>
                </a:solidFill>
                <a:latin typeface="Arial Narrow"/>
                <a:ea typeface="Arial Narrow"/>
                <a:cs typeface="Arial Narrow"/>
                <a:sym typeface="Arial Narrow"/>
              </a:rPr>
              <a:t> = R</a:t>
            </a:r>
            <a:r>
              <a:rPr b="0" baseline="-25000" i="0" lang="en-US" sz="2400" u="none" cap="none" strike="noStrike">
                <a:solidFill>
                  <a:schemeClr val="dk1"/>
                </a:solidFill>
                <a:latin typeface="Arial Narrow"/>
                <a:ea typeface="Arial Narrow"/>
                <a:cs typeface="Arial Narrow"/>
                <a:sym typeface="Arial Narrow"/>
              </a:rPr>
              <a:t>ij</a:t>
            </a:r>
            <a:r>
              <a:rPr b="0" baseline="30000" i="0" lang="en-US" sz="2400" u="none" cap="none" strike="noStrike">
                <a:solidFill>
                  <a:schemeClr val="dk1"/>
                </a:solidFill>
                <a:latin typeface="Arial Narrow"/>
                <a:ea typeface="Arial Narrow"/>
                <a:cs typeface="Arial Narrow"/>
                <a:sym typeface="Arial Narrow"/>
              </a:rPr>
              <a:t>(k-1)</a:t>
            </a:r>
            <a:r>
              <a:rPr b="0" i="0" lang="en-US" sz="2400" u="none" cap="none" strike="noStrike">
                <a:solidFill>
                  <a:schemeClr val="dk1"/>
                </a:solidFill>
                <a:latin typeface="Arial Narrow"/>
                <a:ea typeface="Arial Narrow"/>
                <a:cs typeface="Arial Narrow"/>
                <a:sym typeface="Arial Narrow"/>
              </a:rPr>
              <a:t> + R</a:t>
            </a:r>
            <a:r>
              <a:rPr b="0" baseline="-25000" i="0" lang="en-US" sz="2400" u="none" cap="none" strike="noStrike">
                <a:solidFill>
                  <a:schemeClr val="dk1"/>
                </a:solidFill>
                <a:latin typeface="Arial Narrow"/>
                <a:ea typeface="Arial Narrow"/>
                <a:cs typeface="Arial Narrow"/>
                <a:sym typeface="Arial Narrow"/>
              </a:rPr>
              <a:t>ik</a:t>
            </a:r>
            <a:r>
              <a:rPr b="0" baseline="30000" i="0" lang="en-US" sz="2400" u="none" cap="none" strike="noStrike">
                <a:solidFill>
                  <a:schemeClr val="dk1"/>
                </a:solidFill>
                <a:latin typeface="Arial Narrow"/>
                <a:ea typeface="Arial Narrow"/>
                <a:cs typeface="Arial Narrow"/>
                <a:sym typeface="Arial Narrow"/>
              </a:rPr>
              <a:t>(k-1)</a:t>
            </a:r>
            <a:r>
              <a:rPr b="0" i="0" lang="en-US" sz="2400" u="none" cap="none" strike="noStrike">
                <a:solidFill>
                  <a:schemeClr val="dk1"/>
                </a:solidFill>
                <a:latin typeface="Arial Narrow"/>
                <a:ea typeface="Arial Narrow"/>
                <a:cs typeface="Arial Narrow"/>
                <a:sym typeface="Arial Narrow"/>
              </a:rPr>
              <a:t> (R</a:t>
            </a:r>
            <a:r>
              <a:rPr b="0" baseline="-25000" i="0" lang="en-US" sz="2400" u="none" cap="none" strike="noStrike">
                <a:solidFill>
                  <a:schemeClr val="dk1"/>
                </a:solidFill>
                <a:latin typeface="Arial Narrow"/>
                <a:ea typeface="Arial Narrow"/>
                <a:cs typeface="Arial Narrow"/>
                <a:sym typeface="Arial Narrow"/>
              </a:rPr>
              <a:t>kk</a:t>
            </a:r>
            <a:r>
              <a:rPr b="0" baseline="30000" i="0" lang="en-US" sz="2400" u="none" cap="none" strike="noStrike">
                <a:solidFill>
                  <a:schemeClr val="dk1"/>
                </a:solidFill>
                <a:latin typeface="Arial Narrow"/>
                <a:ea typeface="Arial Narrow"/>
                <a:cs typeface="Arial Narrow"/>
                <a:sym typeface="Arial Narrow"/>
              </a:rPr>
              <a:t>(k-1)</a:t>
            </a:r>
            <a:r>
              <a:rPr b="0" i="0" lang="en-US" sz="2400" u="none" cap="none" strike="noStrike">
                <a:solidFill>
                  <a:schemeClr val="dk1"/>
                </a:solidFill>
                <a:latin typeface="Arial Narrow"/>
                <a:ea typeface="Arial Narrow"/>
                <a:cs typeface="Arial Narrow"/>
                <a:sym typeface="Arial Narrow"/>
              </a:rPr>
              <a:t>)* R</a:t>
            </a:r>
            <a:r>
              <a:rPr b="0" baseline="-25000" i="0" lang="en-US" sz="2400" u="none" cap="none" strike="noStrike">
                <a:solidFill>
                  <a:schemeClr val="dk1"/>
                </a:solidFill>
                <a:latin typeface="Arial Narrow"/>
                <a:ea typeface="Arial Narrow"/>
                <a:cs typeface="Arial Narrow"/>
                <a:sym typeface="Arial Narrow"/>
              </a:rPr>
              <a:t>kj</a:t>
            </a:r>
            <a:r>
              <a:rPr b="0" baseline="30000" i="0" lang="en-US" sz="2400" u="none" cap="none" strike="noStrike">
                <a:solidFill>
                  <a:schemeClr val="dk1"/>
                </a:solidFill>
                <a:latin typeface="Arial Narrow"/>
                <a:ea typeface="Arial Narrow"/>
                <a:cs typeface="Arial Narrow"/>
                <a:sym typeface="Arial Narrow"/>
              </a:rPr>
              <a:t>(k-1)</a:t>
            </a:r>
            <a:r>
              <a:rPr b="0" i="0" lang="en-US" sz="2400" u="none" cap="none" strike="noStrike">
                <a:solidFill>
                  <a:schemeClr val="dk1"/>
                </a:solidFill>
                <a:latin typeface="Arial Narrow"/>
                <a:ea typeface="Arial Narrow"/>
                <a:cs typeface="Arial Narrow"/>
                <a:sym typeface="Arial Narro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Narrow"/>
              <a:buNone/>
            </a:pPr>
            <a:r>
              <a:rPr b="0" i="0" lang="en-US" sz="2400" u="none" cap="none" strike="noStrike">
                <a:solidFill>
                  <a:schemeClr val="dk1"/>
                </a:solidFill>
                <a:latin typeface="Arial Narrow"/>
                <a:ea typeface="Arial Narrow"/>
                <a:cs typeface="Arial Narrow"/>
                <a:sym typeface="Arial Narrow"/>
              </a:rPr>
              <a:t>(5) When k = n, the regular expression for L(D) is the union of all R</a:t>
            </a:r>
            <a:r>
              <a:rPr b="0" baseline="-25000" i="0" lang="en-US" sz="2400" u="none" cap="none" strike="noStrike">
                <a:solidFill>
                  <a:schemeClr val="dk1"/>
                </a:solidFill>
                <a:latin typeface="Arial Narrow"/>
                <a:ea typeface="Arial Narrow"/>
                <a:cs typeface="Arial Narrow"/>
                <a:sym typeface="Arial Narrow"/>
              </a:rPr>
              <a:t>1j</a:t>
            </a:r>
            <a:r>
              <a:rPr b="0" baseline="30000" i="0" lang="en-US" sz="2400" u="none" cap="none" strike="noStrike">
                <a:solidFill>
                  <a:schemeClr val="dk1"/>
                </a:solidFill>
                <a:latin typeface="Arial Narrow"/>
                <a:ea typeface="Arial Narrow"/>
                <a:cs typeface="Arial Narrow"/>
                <a:sym typeface="Arial Narrow"/>
              </a:rPr>
              <a:t>(k)</a:t>
            </a:r>
            <a:r>
              <a:rPr b="0" i="0" lang="en-US" sz="2400" u="none" cap="none" strike="noStrike">
                <a:solidFill>
                  <a:schemeClr val="dk1"/>
                </a:solidFill>
                <a:latin typeface="Arial Narrow"/>
                <a:ea typeface="Arial Narrow"/>
                <a:cs typeface="Arial Narrow"/>
                <a:sym typeface="Arial Narrow"/>
              </a:rPr>
              <a:t> where j is a final 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p34"/>
          <p:cNvSpPr/>
          <p:nvPr/>
        </p:nvSpPr>
        <p:spPr>
          <a:xfrm>
            <a:off x="9525" y="1241425"/>
            <a:ext cx="9126537" cy="0"/>
          </a:xfrm>
          <a:custGeom>
            <a:rect b="b" l="l" r="r" t="t"/>
            <a:pathLst>
              <a:path extrusionOk="0" h="120000" w="9735185">
                <a:moveTo>
                  <a:pt x="0" y="0"/>
                </a:moveTo>
                <a:lnTo>
                  <a:pt x="9734587" y="0"/>
                </a:lnTo>
              </a:path>
            </a:pathLst>
          </a:custGeom>
          <a:noFill/>
          <a:ln cap="flat" cmpd="sng" w="28500">
            <a:solidFill>
              <a:srgbClr val="1F97C8"/>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9" name="Google Shape;249;p34"/>
          <p:cNvSpPr txBox="1"/>
          <p:nvPr/>
        </p:nvSpPr>
        <p:spPr>
          <a:xfrm>
            <a:off x="1514475" y="193675"/>
            <a:ext cx="5410200" cy="295275"/>
          </a:xfrm>
          <a:prstGeom prst="rect">
            <a:avLst/>
          </a:prstGeom>
          <a:noFill/>
          <a:ln>
            <a:noFill/>
          </a:ln>
        </p:spPr>
        <p:txBody>
          <a:bodyPr anchorCtr="0" anchor="t" bIns="0" lIns="0" spcFirstLastPara="1" rIns="0" wrap="square" tIns="0">
            <a:spAutoFit/>
          </a:bodyPr>
          <a:lstStyle/>
          <a:p>
            <a:pPr indent="0" lvl="0" marL="11112" marR="0" rtl="0" algn="ctr">
              <a:lnSpc>
                <a:spcPct val="100000"/>
              </a:lnSpc>
              <a:spcBef>
                <a:spcPts val="0"/>
              </a:spcBef>
              <a:spcAft>
                <a:spcPts val="0"/>
              </a:spcAft>
              <a:buClr>
                <a:srgbClr val="010103"/>
              </a:buClr>
              <a:buSzPts val="1900"/>
              <a:buFont typeface="Arial"/>
              <a:buNone/>
            </a:pPr>
            <a:r>
              <a:rPr b="1" i="0" lang="en-US" sz="1900" u="none" cap="none" strike="noStrike">
                <a:solidFill>
                  <a:srgbClr val="010103"/>
                </a:solidFill>
                <a:latin typeface="Arial"/>
                <a:ea typeface="Arial"/>
                <a:cs typeface="Arial"/>
                <a:sym typeface="Arial"/>
              </a:rPr>
              <a:t>Simple Computer</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flipH="1" rot="10800000">
            <a:off x="0" y="5837237"/>
            <a:ext cx="9144000" cy="42862"/>
          </a:xfrm>
          <a:custGeom>
            <a:rect b="b" l="l" r="r" t="t"/>
            <a:pathLst>
              <a:path extrusionOk="0" h="217170" w="2915285">
                <a:moveTo>
                  <a:pt x="0" y="0"/>
                </a:moveTo>
                <a:lnTo>
                  <a:pt x="2914775" y="0"/>
                </a:lnTo>
                <a:lnTo>
                  <a:pt x="2914775" y="216855"/>
                </a:lnTo>
                <a:lnTo>
                  <a:pt x="0" y="216855"/>
                </a:lnTo>
                <a:lnTo>
                  <a:pt x="0" y="0"/>
                </a:lnTo>
                <a:close/>
              </a:path>
            </a:pathLst>
          </a:custGeom>
          <a:solidFill>
            <a:srgbClr val="0793C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51" name="Google Shape;251;p34"/>
          <p:cNvGrpSpPr/>
          <p:nvPr/>
        </p:nvGrpSpPr>
        <p:grpSpPr>
          <a:xfrm>
            <a:off x="0" y="685800"/>
            <a:ext cx="9078912" cy="5715000"/>
            <a:chOff x="127862" y="1268442"/>
            <a:chExt cx="9296400" cy="846250"/>
          </a:xfrm>
        </p:grpSpPr>
        <p:sp>
          <p:nvSpPr>
            <p:cNvPr id="252" name="Google Shape;252;p34"/>
            <p:cNvSpPr txBox="1"/>
            <p:nvPr/>
          </p:nvSpPr>
          <p:spPr>
            <a:xfrm>
              <a:off x="127862" y="1268442"/>
              <a:ext cx="9296400" cy="846250"/>
            </a:xfrm>
            <a:prstGeom prst="rect">
              <a:avLst/>
            </a:prstGeom>
            <a:solidFill>
              <a:schemeClr val="lt1"/>
            </a:solidFill>
            <a:ln cap="flat" cmpd="sng" w="158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3" name="Google Shape;253;p34"/>
            <p:cNvSpPr txBox="1"/>
            <p:nvPr/>
          </p:nvSpPr>
          <p:spPr>
            <a:xfrm>
              <a:off x="168600" y="1274313"/>
              <a:ext cx="9214355" cy="743566"/>
            </a:xfrm>
            <a:prstGeom prst="rect">
              <a:avLst/>
            </a:prstGeom>
            <a:noFill/>
            <a:ln>
              <a:noFill/>
            </a:ln>
          </p:spPr>
          <p:txBody>
            <a:bodyPr anchorCtr="0" anchor="t" bIns="0" lIns="0" spcFirstLastPara="1" rIns="0" wrap="square" tIns="0">
              <a:spAutoFit/>
            </a:bodyPr>
            <a:lstStyle/>
            <a:p>
              <a:pPr indent="-130937" lvl="0" marL="214313"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313"/>
                <a:buFont typeface="Arial"/>
                <a:buNone/>
              </a:pPr>
              <a:r>
                <a:rPr b="1" i="0" lang="en-US" sz="1313" u="none" cap="none" strike="noStrike">
                  <a:solidFill>
                    <a:schemeClr val="dk1"/>
                  </a:solidFill>
                  <a:latin typeface="Arial"/>
                  <a:ea typeface="Arial"/>
                  <a:cs typeface="Arial"/>
                  <a:sym typeface="Arial"/>
                </a:rPr>
                <a:t>Example: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0" marL="0" marR="0" rtl="0" algn="ctr">
                <a:lnSpc>
                  <a:spcPct val="100000"/>
                </a:lnSpc>
                <a:spcBef>
                  <a:spcPts val="657"/>
                </a:spcBef>
                <a:spcAft>
                  <a:spcPts val="0"/>
                </a:spcAft>
                <a:buClr>
                  <a:schemeClr val="dk1"/>
                </a:buClr>
                <a:buSzPts val="1313"/>
                <a:buFont typeface="Arial"/>
                <a:buNone/>
              </a:pPr>
              <a:r>
                <a:rPr b="0" i="0" lang="en-US" sz="1313" u="none" cap="none" strike="noStrike">
                  <a:solidFill>
                    <a:schemeClr val="dk1"/>
                  </a:solidFill>
                  <a:latin typeface="Arial"/>
                  <a:ea typeface="Arial"/>
                  <a:cs typeface="Arial"/>
                  <a:sym typeface="Arial"/>
                </a:rPr>
                <a:t>		    input	: switch</a:t>
              </a:r>
              <a:endParaRPr b="0" i="0" sz="1400" u="none" cap="none" strike="noStrike">
                <a:solidFill>
                  <a:srgbClr val="000000"/>
                </a:solidFill>
                <a:latin typeface="Arial"/>
                <a:ea typeface="Arial"/>
                <a:cs typeface="Arial"/>
                <a:sym typeface="Arial"/>
              </a:endParaRPr>
            </a:p>
            <a:p>
              <a:pPr indent="0" lvl="8" marL="4780360" marR="0" rtl="0" algn="l">
                <a:lnSpc>
                  <a:spcPct val="100000"/>
                </a:lnSpc>
                <a:spcBef>
                  <a:spcPts val="657"/>
                </a:spcBef>
                <a:spcAft>
                  <a:spcPts val="0"/>
                </a:spcAft>
                <a:buClr>
                  <a:schemeClr val="dk1"/>
                </a:buClr>
                <a:buSzPts val="1313"/>
                <a:buFont typeface="Arial"/>
                <a:buNone/>
              </a:pPr>
              <a:r>
                <a:rPr b="0" i="0" lang="en-US" sz="1313" u="none" cap="none" strike="noStrike">
                  <a:solidFill>
                    <a:schemeClr val="dk1"/>
                  </a:solidFill>
                  <a:latin typeface="Arial"/>
                  <a:ea typeface="Arial"/>
                  <a:cs typeface="Arial"/>
                  <a:sym typeface="Arial"/>
                </a:rPr>
                <a:t>Output	: light bulb</a:t>
              </a:r>
              <a:endParaRPr b="0" i="0" sz="1400" u="none" cap="none" strike="noStrike">
                <a:solidFill>
                  <a:srgbClr val="000000"/>
                </a:solidFill>
                <a:latin typeface="Arial"/>
                <a:ea typeface="Arial"/>
                <a:cs typeface="Arial"/>
                <a:sym typeface="Arial"/>
              </a:endParaRPr>
            </a:p>
            <a:p>
              <a:pPr indent="0" lvl="8" marL="4780360" marR="0" rtl="0" algn="l">
                <a:lnSpc>
                  <a:spcPct val="100000"/>
                </a:lnSpc>
                <a:spcBef>
                  <a:spcPts val="657"/>
                </a:spcBef>
                <a:spcAft>
                  <a:spcPts val="0"/>
                </a:spcAft>
                <a:buClr>
                  <a:schemeClr val="dk1"/>
                </a:buClr>
                <a:buSzPts val="1313"/>
                <a:buFont typeface="Arial"/>
                <a:buNone/>
              </a:pPr>
              <a:r>
                <a:rPr b="0" i="0" lang="en-US" sz="1313" u="none" cap="none" strike="noStrike">
                  <a:solidFill>
                    <a:schemeClr val="dk1"/>
                  </a:solidFill>
                  <a:latin typeface="Arial"/>
                  <a:ea typeface="Arial"/>
                  <a:cs typeface="Arial"/>
                  <a:sym typeface="Arial"/>
                </a:rPr>
                <a:t>Actions	: flip switch</a:t>
              </a:r>
              <a:endParaRPr b="0" i="0" sz="1400" u="none" cap="none" strike="noStrike">
                <a:solidFill>
                  <a:srgbClr val="000000"/>
                </a:solidFill>
                <a:latin typeface="Arial"/>
                <a:ea typeface="Arial"/>
                <a:cs typeface="Arial"/>
                <a:sym typeface="Arial"/>
              </a:endParaRPr>
            </a:p>
            <a:p>
              <a:pPr indent="0" lvl="8" marL="4780360" marR="0" rtl="0" algn="l">
                <a:lnSpc>
                  <a:spcPct val="100000"/>
                </a:lnSpc>
                <a:spcBef>
                  <a:spcPts val="657"/>
                </a:spcBef>
                <a:spcAft>
                  <a:spcPts val="0"/>
                </a:spcAft>
                <a:buClr>
                  <a:schemeClr val="dk1"/>
                </a:buClr>
                <a:buSzPts val="1313"/>
                <a:buFont typeface="Arial"/>
                <a:buNone/>
              </a:pPr>
              <a:r>
                <a:rPr b="0" i="0" lang="en-US" sz="1313" u="none" cap="none" strike="noStrike">
                  <a:solidFill>
                    <a:schemeClr val="dk1"/>
                  </a:solidFill>
                  <a:latin typeface="Arial"/>
                  <a:ea typeface="Arial"/>
                  <a:cs typeface="Arial"/>
                  <a:sym typeface="Arial"/>
                </a:rPr>
                <a:t>States	: on, off</a:t>
              </a:r>
              <a:endParaRPr b="0" i="0" sz="1400" u="none" cap="none" strike="noStrike">
                <a:solidFill>
                  <a:srgbClr val="000000"/>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rPr b="0" i="0" lang="en-US" sz="1313" u="none" cap="none" strike="noStrike">
                  <a:solidFill>
                    <a:schemeClr val="dk1"/>
                  </a:solidFill>
                  <a:latin typeface="Arial"/>
                  <a:ea typeface="Arial"/>
                  <a:cs typeface="Arial"/>
                  <a:sym typeface="Arial"/>
                </a:rPr>
                <a:t>bulb is on if and only if there was an odd number of flips</a:t>
              </a:r>
              <a:endParaRPr b="0" i="0" sz="1400" u="none" cap="none" strike="noStrike">
                <a:solidFill>
                  <a:srgbClr val="000000"/>
                </a:solidFill>
                <a:latin typeface="Arial"/>
                <a:ea typeface="Arial"/>
                <a:cs typeface="Arial"/>
                <a:sym typeface="Arial"/>
              </a:endParaRPr>
            </a:p>
            <a:p>
              <a:pPr indent="0" lvl="8" marL="4780360" marR="0" rtl="0" algn="just">
                <a:lnSpc>
                  <a:spcPct val="150000"/>
                </a:lnSpc>
                <a:spcBef>
                  <a:spcPts val="0"/>
                </a:spcBef>
                <a:spcAft>
                  <a:spcPts val="0"/>
                </a:spcAft>
                <a:buClr>
                  <a:schemeClr val="dk1"/>
                </a:buClr>
                <a:buSzPts val="1313"/>
                <a:buFont typeface="Arial"/>
                <a:buNone/>
              </a:pPr>
              <a:r>
                <a:t/>
              </a:r>
              <a:endParaRPr b="0" i="0" sz="1313" u="none" cap="none" strike="noStrike">
                <a:solidFill>
                  <a:schemeClr val="dk1"/>
                </a:solidFill>
                <a:latin typeface="Arial"/>
                <a:ea typeface="Arial"/>
                <a:cs typeface="Arial"/>
                <a:sym typeface="Arial"/>
              </a:endParaRPr>
            </a:p>
          </p:txBody>
        </p:sp>
      </p:grpSp>
      <p:grpSp>
        <p:nvGrpSpPr>
          <p:cNvPr id="254" name="Google Shape;254;p34"/>
          <p:cNvGrpSpPr/>
          <p:nvPr/>
        </p:nvGrpSpPr>
        <p:grpSpPr>
          <a:xfrm>
            <a:off x="1082675" y="2025650"/>
            <a:ext cx="2646362" cy="1458912"/>
            <a:chOff x="8060063" y="2072528"/>
            <a:chExt cx="3528220" cy="1944688"/>
          </a:xfrm>
        </p:grpSpPr>
        <p:grpSp>
          <p:nvGrpSpPr>
            <p:cNvPr id="255" name="Google Shape;255;p34"/>
            <p:cNvGrpSpPr/>
            <p:nvPr/>
          </p:nvGrpSpPr>
          <p:grpSpPr>
            <a:xfrm>
              <a:off x="8564095" y="2072528"/>
              <a:ext cx="3024188" cy="1944688"/>
              <a:chOff x="1114425" y="1628775"/>
              <a:chExt cx="3024188" cy="1944688"/>
            </a:xfrm>
          </p:grpSpPr>
          <p:cxnSp>
            <p:nvCxnSpPr>
              <p:cNvPr id="256" name="Google Shape;256;p34"/>
              <p:cNvCxnSpPr/>
              <p:nvPr/>
            </p:nvCxnSpPr>
            <p:spPr>
              <a:xfrm>
                <a:off x="1114425" y="1916113"/>
                <a:ext cx="936625" cy="0"/>
              </a:xfrm>
              <a:prstGeom prst="straightConnector1">
                <a:avLst/>
              </a:prstGeom>
              <a:noFill/>
              <a:ln cap="flat" cmpd="sng" w="9525">
                <a:solidFill>
                  <a:schemeClr val="dk1"/>
                </a:solidFill>
                <a:prstDash val="solid"/>
                <a:miter lim="800000"/>
                <a:headEnd len="sm" w="sm" type="none"/>
                <a:tailEnd len="sm" w="sm" type="none"/>
              </a:ln>
            </p:spPr>
          </p:cxnSp>
          <p:cxnSp>
            <p:nvCxnSpPr>
              <p:cNvPr id="257" name="Google Shape;257;p34"/>
              <p:cNvCxnSpPr/>
              <p:nvPr/>
            </p:nvCxnSpPr>
            <p:spPr>
              <a:xfrm>
                <a:off x="1114425" y="1916113"/>
                <a:ext cx="0" cy="504825"/>
              </a:xfrm>
              <a:prstGeom prst="straightConnector1">
                <a:avLst/>
              </a:prstGeom>
              <a:noFill/>
              <a:ln cap="flat" cmpd="sng" w="9525">
                <a:solidFill>
                  <a:schemeClr val="dk1"/>
                </a:solidFill>
                <a:prstDash val="solid"/>
                <a:miter lim="800000"/>
                <a:headEnd len="sm" w="sm" type="none"/>
                <a:tailEnd len="sm" w="sm" type="none"/>
              </a:ln>
            </p:spPr>
          </p:cxnSp>
          <p:cxnSp>
            <p:nvCxnSpPr>
              <p:cNvPr id="258" name="Google Shape;258;p34"/>
              <p:cNvCxnSpPr/>
              <p:nvPr/>
            </p:nvCxnSpPr>
            <p:spPr>
              <a:xfrm>
                <a:off x="1114425" y="3068638"/>
                <a:ext cx="0" cy="503237"/>
              </a:xfrm>
              <a:prstGeom prst="straightConnector1">
                <a:avLst/>
              </a:prstGeom>
              <a:noFill/>
              <a:ln cap="flat" cmpd="sng" w="9525">
                <a:solidFill>
                  <a:schemeClr val="dk1"/>
                </a:solidFill>
                <a:prstDash val="solid"/>
                <a:miter lim="800000"/>
                <a:headEnd len="sm" w="sm" type="none"/>
                <a:tailEnd len="sm" w="sm" type="none"/>
              </a:ln>
            </p:spPr>
          </p:cxnSp>
          <p:cxnSp>
            <p:nvCxnSpPr>
              <p:cNvPr id="259" name="Google Shape;259;p34"/>
              <p:cNvCxnSpPr/>
              <p:nvPr/>
            </p:nvCxnSpPr>
            <p:spPr>
              <a:xfrm>
                <a:off x="1114425" y="3571875"/>
                <a:ext cx="2736850" cy="1588"/>
              </a:xfrm>
              <a:prstGeom prst="straightConnector1">
                <a:avLst/>
              </a:prstGeom>
              <a:noFill/>
              <a:ln cap="flat" cmpd="sng" w="9525">
                <a:solidFill>
                  <a:schemeClr val="dk1"/>
                </a:solidFill>
                <a:prstDash val="solid"/>
                <a:miter lim="800000"/>
                <a:headEnd len="sm" w="sm" type="none"/>
                <a:tailEnd len="sm" w="sm" type="none"/>
              </a:ln>
            </p:spPr>
          </p:cxnSp>
          <p:cxnSp>
            <p:nvCxnSpPr>
              <p:cNvPr id="260" name="Google Shape;260;p34"/>
              <p:cNvCxnSpPr/>
              <p:nvPr/>
            </p:nvCxnSpPr>
            <p:spPr>
              <a:xfrm>
                <a:off x="2843213" y="1916113"/>
                <a:ext cx="1008062" cy="0"/>
              </a:xfrm>
              <a:prstGeom prst="straightConnector1">
                <a:avLst/>
              </a:prstGeom>
              <a:noFill/>
              <a:ln cap="flat" cmpd="sng" w="9525">
                <a:solidFill>
                  <a:schemeClr val="dk1"/>
                </a:solidFill>
                <a:prstDash val="solid"/>
                <a:miter lim="800000"/>
                <a:headEnd len="sm" w="sm" type="none"/>
                <a:tailEnd len="sm" w="sm" type="none"/>
              </a:ln>
            </p:spPr>
          </p:cxnSp>
          <p:cxnSp>
            <p:nvCxnSpPr>
              <p:cNvPr id="261" name="Google Shape;261;p34"/>
              <p:cNvCxnSpPr/>
              <p:nvPr/>
            </p:nvCxnSpPr>
            <p:spPr>
              <a:xfrm>
                <a:off x="3849688" y="1916113"/>
                <a:ext cx="0" cy="1655762"/>
              </a:xfrm>
              <a:prstGeom prst="straightConnector1">
                <a:avLst/>
              </a:prstGeom>
              <a:noFill/>
              <a:ln cap="flat" cmpd="sng" w="9525">
                <a:solidFill>
                  <a:schemeClr val="dk1"/>
                </a:solidFill>
                <a:prstDash val="solid"/>
                <a:miter lim="800000"/>
                <a:headEnd len="sm" w="sm" type="none"/>
                <a:tailEnd len="sm" w="sm" type="none"/>
              </a:ln>
            </p:spPr>
          </p:cxnSp>
          <p:cxnSp>
            <p:nvCxnSpPr>
              <p:cNvPr id="262" name="Google Shape;262;p34"/>
              <p:cNvCxnSpPr/>
              <p:nvPr/>
            </p:nvCxnSpPr>
            <p:spPr>
              <a:xfrm flipH="1" rot="10800000">
                <a:off x="2090738" y="1628775"/>
                <a:ext cx="647700" cy="287338"/>
              </a:xfrm>
              <a:prstGeom prst="straightConnector1">
                <a:avLst/>
              </a:prstGeom>
              <a:noFill/>
              <a:ln cap="flat" cmpd="sng" w="9525">
                <a:solidFill>
                  <a:schemeClr val="dk1"/>
                </a:solidFill>
                <a:prstDash val="solid"/>
                <a:miter lim="800000"/>
                <a:headEnd len="sm" w="sm" type="none"/>
                <a:tailEnd len="sm" w="sm" type="none"/>
              </a:ln>
            </p:spPr>
          </p:cxnSp>
          <p:sp>
            <p:nvSpPr>
              <p:cNvPr id="263" name="Google Shape;263;p34"/>
              <p:cNvSpPr/>
              <p:nvPr/>
            </p:nvSpPr>
            <p:spPr>
              <a:xfrm>
                <a:off x="2057400" y="1889125"/>
                <a:ext cx="71438" cy="71438"/>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 name="Google Shape;264;p34"/>
              <p:cNvSpPr/>
              <p:nvPr/>
            </p:nvSpPr>
            <p:spPr>
              <a:xfrm>
                <a:off x="2820988" y="1889125"/>
                <a:ext cx="71437" cy="71438"/>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5" name="Google Shape;265;p34"/>
              <p:cNvSpPr/>
              <p:nvPr/>
            </p:nvSpPr>
            <p:spPr>
              <a:xfrm>
                <a:off x="3559175" y="2276475"/>
                <a:ext cx="579438" cy="869950"/>
              </a:xfrm>
              <a:custGeom>
                <a:rect b="b" l="l" r="r" t="t"/>
                <a:pathLst>
                  <a:path extrusionOk="0" h="21600" w="2160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extrusionOk="0" h="21600" w="2160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cap="flat" cmpd="sng" w="5715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66" name="Google Shape;266;p34"/>
            <p:cNvSpPr txBox="1"/>
            <p:nvPr/>
          </p:nvSpPr>
          <p:spPr>
            <a:xfrm>
              <a:off x="8060063" y="2857598"/>
              <a:ext cx="1007458" cy="647524"/>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BATTERY</a:t>
              </a:r>
              <a:endParaRPr b="0" i="0" sz="1400" u="none" cap="none" strike="noStrike">
                <a:solidFill>
                  <a:srgbClr val="000000"/>
                </a:solidFill>
                <a:latin typeface="Arial"/>
                <a:ea typeface="Arial"/>
                <a:cs typeface="Arial"/>
                <a:sym typeface="Arial"/>
              </a:endParaRPr>
            </a:p>
          </p:txBody>
        </p:sp>
      </p:grpSp>
      <p:grpSp>
        <p:nvGrpSpPr>
          <p:cNvPr id="267" name="Google Shape;267;p34"/>
          <p:cNvGrpSpPr/>
          <p:nvPr/>
        </p:nvGrpSpPr>
        <p:grpSpPr>
          <a:xfrm>
            <a:off x="935037" y="4222750"/>
            <a:ext cx="2576512" cy="1128712"/>
            <a:chOff x="4902607" y="2054225"/>
            <a:chExt cx="3436531" cy="1505267"/>
          </a:xfrm>
        </p:grpSpPr>
        <p:sp>
          <p:nvSpPr>
            <p:cNvPr id="268" name="Google Shape;268;p34"/>
            <p:cNvSpPr/>
            <p:nvPr/>
          </p:nvSpPr>
          <p:spPr>
            <a:xfrm>
              <a:off x="5976938" y="2446338"/>
              <a:ext cx="609600" cy="6096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 name="Google Shape;269;p34"/>
            <p:cNvSpPr/>
            <p:nvPr/>
          </p:nvSpPr>
          <p:spPr>
            <a:xfrm>
              <a:off x="7729538" y="2370138"/>
              <a:ext cx="609600" cy="6096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 name="Google Shape;270;p34"/>
            <p:cNvSpPr/>
            <p:nvPr/>
          </p:nvSpPr>
          <p:spPr>
            <a:xfrm>
              <a:off x="6510338" y="2420938"/>
              <a:ext cx="1295400" cy="101600"/>
            </a:xfrm>
            <a:custGeom>
              <a:rect b="b" l="l" r="r" t="t"/>
              <a:pathLst>
                <a:path extrusionOk="0" h="200" w="816">
                  <a:moveTo>
                    <a:pt x="0" y="200"/>
                  </a:moveTo>
                  <a:cubicBezTo>
                    <a:pt x="124" y="108"/>
                    <a:pt x="248" y="16"/>
                    <a:pt x="384" y="8"/>
                  </a:cubicBezTo>
                  <a:cubicBezTo>
                    <a:pt x="520" y="0"/>
                    <a:pt x="668" y="76"/>
                    <a:pt x="816" y="152"/>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p34"/>
            <p:cNvSpPr/>
            <p:nvPr/>
          </p:nvSpPr>
          <p:spPr>
            <a:xfrm flipH="1" rot="10800000">
              <a:off x="6586538" y="2890838"/>
              <a:ext cx="1295400" cy="177800"/>
            </a:xfrm>
            <a:custGeom>
              <a:rect b="b" l="l" r="r" t="t"/>
              <a:pathLst>
                <a:path extrusionOk="0" h="200" w="816">
                  <a:moveTo>
                    <a:pt x="0" y="200"/>
                  </a:moveTo>
                  <a:cubicBezTo>
                    <a:pt x="124" y="108"/>
                    <a:pt x="248" y="16"/>
                    <a:pt x="384" y="8"/>
                  </a:cubicBezTo>
                  <a:cubicBezTo>
                    <a:pt x="520" y="0"/>
                    <a:pt x="668" y="76"/>
                    <a:pt x="816" y="152"/>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72" name="Google Shape;272;p34"/>
            <p:cNvCxnSpPr/>
            <p:nvPr/>
          </p:nvCxnSpPr>
          <p:spPr>
            <a:xfrm>
              <a:off x="5595938" y="2751138"/>
              <a:ext cx="381000" cy="0"/>
            </a:xfrm>
            <a:prstGeom prst="straightConnector1">
              <a:avLst/>
            </a:prstGeom>
            <a:noFill/>
            <a:ln cap="flat" cmpd="sng" w="9525">
              <a:solidFill>
                <a:schemeClr val="dk1"/>
              </a:solidFill>
              <a:prstDash val="solid"/>
              <a:miter lim="800000"/>
              <a:headEnd len="sm" w="sm" type="none"/>
              <a:tailEnd len="med" w="med" type="triangle"/>
            </a:ln>
          </p:spPr>
        </p:cxnSp>
        <p:sp>
          <p:nvSpPr>
            <p:cNvPr id="273" name="Google Shape;273;p34"/>
            <p:cNvSpPr txBox="1"/>
            <p:nvPr/>
          </p:nvSpPr>
          <p:spPr>
            <a:xfrm>
              <a:off x="5987853" y="2565399"/>
              <a:ext cx="598883" cy="492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Garamond"/>
                <a:buNone/>
              </a:pPr>
              <a:r>
                <a:rPr b="0" i="0" lang="en-US" sz="1800" u="none" cap="none" strike="noStrike">
                  <a:solidFill>
                    <a:schemeClr val="dk1"/>
                  </a:solidFill>
                  <a:latin typeface="Garamond"/>
                  <a:ea typeface="Garamond"/>
                  <a:cs typeface="Garamond"/>
                  <a:sym typeface="Garamond"/>
                </a:rPr>
                <a:t>off</a:t>
              </a:r>
              <a:endParaRPr b="0" i="0" sz="1400" u="none" cap="none" strike="noStrike">
                <a:solidFill>
                  <a:srgbClr val="000000"/>
                </a:solidFill>
                <a:latin typeface="Arial"/>
                <a:ea typeface="Arial"/>
                <a:cs typeface="Arial"/>
                <a:sym typeface="Arial"/>
              </a:endParaRPr>
            </a:p>
          </p:txBody>
        </p:sp>
        <p:sp>
          <p:nvSpPr>
            <p:cNvPr id="274" name="Google Shape;274;p34"/>
            <p:cNvSpPr txBox="1"/>
            <p:nvPr/>
          </p:nvSpPr>
          <p:spPr>
            <a:xfrm>
              <a:off x="7752026" y="2492375"/>
              <a:ext cx="558272" cy="492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Garamond"/>
                <a:buNone/>
              </a:pPr>
              <a:r>
                <a:rPr b="0" i="0" lang="en-US" sz="1800" u="none" cap="none" strike="noStrike">
                  <a:solidFill>
                    <a:schemeClr val="dk1"/>
                  </a:solidFill>
                  <a:latin typeface="Garamond"/>
                  <a:ea typeface="Garamond"/>
                  <a:cs typeface="Garamond"/>
                  <a:sym typeface="Garamond"/>
                </a:rPr>
                <a:t>on</a:t>
              </a:r>
              <a:endParaRPr b="0" i="0" sz="1400" u="none" cap="none" strike="noStrike">
                <a:solidFill>
                  <a:srgbClr val="000000"/>
                </a:solidFill>
                <a:latin typeface="Arial"/>
                <a:ea typeface="Arial"/>
                <a:cs typeface="Arial"/>
                <a:sym typeface="Arial"/>
              </a:endParaRPr>
            </a:p>
          </p:txBody>
        </p:sp>
        <p:sp>
          <p:nvSpPr>
            <p:cNvPr id="275" name="Google Shape;275;p34"/>
            <p:cNvSpPr txBox="1"/>
            <p:nvPr/>
          </p:nvSpPr>
          <p:spPr>
            <a:xfrm>
              <a:off x="4902607" y="2557463"/>
              <a:ext cx="773888" cy="492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Garamond"/>
                <a:buNone/>
              </a:pPr>
              <a:r>
                <a:rPr b="0" i="0" lang="en-US" sz="1800" u="none" cap="none" strike="noStrike">
                  <a:solidFill>
                    <a:schemeClr val="dk1"/>
                  </a:solidFill>
                  <a:latin typeface="Garamond"/>
                  <a:ea typeface="Garamond"/>
                  <a:cs typeface="Garamond"/>
                  <a:sym typeface="Garamond"/>
                </a:rPr>
                <a:t>start</a:t>
              </a:r>
              <a:endParaRPr b="0" i="0" sz="1400" u="none" cap="none" strike="noStrike">
                <a:solidFill>
                  <a:srgbClr val="000000"/>
                </a:solidFill>
                <a:latin typeface="Arial"/>
                <a:ea typeface="Arial"/>
                <a:cs typeface="Arial"/>
                <a:sym typeface="Arial"/>
              </a:endParaRPr>
            </a:p>
          </p:txBody>
        </p:sp>
        <p:sp>
          <p:nvSpPr>
            <p:cNvPr id="276" name="Google Shape;276;p34"/>
            <p:cNvSpPr txBox="1"/>
            <p:nvPr/>
          </p:nvSpPr>
          <p:spPr>
            <a:xfrm>
              <a:off x="7027718" y="2054225"/>
              <a:ext cx="314616" cy="492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Garamond"/>
                <a:buNone/>
              </a:pPr>
              <a:r>
                <a:rPr b="0" i="1" lang="en-US" sz="1800" u="none" cap="none" strike="noStrike">
                  <a:solidFill>
                    <a:schemeClr val="dk1"/>
                  </a:solidFill>
                  <a:latin typeface="Garamond"/>
                  <a:ea typeface="Garamond"/>
                  <a:cs typeface="Garamond"/>
                  <a:sym typeface="Garamond"/>
                </a:rPr>
                <a:t>f</a:t>
              </a:r>
              <a:endParaRPr b="0" i="0" sz="1400" u="none" cap="none" strike="noStrike">
                <a:solidFill>
                  <a:srgbClr val="000000"/>
                </a:solidFill>
                <a:latin typeface="Arial"/>
                <a:ea typeface="Arial"/>
                <a:cs typeface="Arial"/>
                <a:sym typeface="Arial"/>
              </a:endParaRPr>
            </a:p>
          </p:txBody>
        </p:sp>
        <p:sp>
          <p:nvSpPr>
            <p:cNvPr id="277" name="Google Shape;277;p34"/>
            <p:cNvSpPr txBox="1"/>
            <p:nvPr/>
          </p:nvSpPr>
          <p:spPr>
            <a:xfrm>
              <a:off x="7011842" y="3067050"/>
              <a:ext cx="314616" cy="492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Garamond"/>
                <a:buNone/>
              </a:pPr>
              <a:r>
                <a:rPr b="0" i="1" lang="en-US" sz="1800" u="none" cap="none" strike="noStrike">
                  <a:solidFill>
                    <a:schemeClr val="dk1"/>
                  </a:solidFill>
                  <a:latin typeface="Garamond"/>
                  <a:ea typeface="Garamond"/>
                  <a:cs typeface="Garamond"/>
                  <a:sym typeface="Garamond"/>
                </a:rPr>
                <a:t>f</a:t>
              </a:r>
              <a:endParaRPr b="0" i="0" sz="1400" u="none" cap="none" strike="noStrike">
                <a:solidFill>
                  <a:srgbClr val="000000"/>
                </a:solidFill>
                <a:latin typeface="Arial"/>
                <a:ea typeface="Arial"/>
                <a:cs typeface="Arial"/>
                <a:sym typeface="Arial"/>
              </a:endParaRPr>
            </a:p>
          </p:txBody>
        </p:sp>
      </p:grpSp>
      <p:sp>
        <p:nvSpPr>
          <p:cNvPr id="278" name="Google Shape;278;p34"/>
          <p:cNvSpPr/>
          <p:nvPr/>
        </p:nvSpPr>
        <p:spPr>
          <a:xfrm>
            <a:off x="3111500" y="4535487"/>
            <a:ext cx="342900" cy="32385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9" name="Google Shape;279;p3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0" name="Google Shape;280;p34"/>
          <p:cNvSpPr txBox="1"/>
          <p:nvPr>
            <p:ph idx="1" type="body"/>
          </p:nvPr>
        </p:nvSpPr>
        <p:spPr>
          <a:xfrm>
            <a:off x="6584950" y="1819275"/>
            <a:ext cx="2330450" cy="3035300"/>
          </a:xfrm>
          <a:prstGeom prst="rect">
            <a:avLst/>
          </a:prstGeom>
          <a:noFill/>
          <a:ln>
            <a:noFill/>
          </a:ln>
        </p:spPr>
        <p:txBody>
          <a:bodyPr anchorCtr="0" anchor="t" bIns="45700" lIns="0" spcFirstLastPara="1" rIns="0" wrap="square" tIns="45700">
            <a:spAutoFit/>
          </a:bodyPr>
          <a:lstStyle/>
          <a:p>
            <a:pPr indent="0" lvl="0" marL="0" marR="0" rtl="0" algn="l">
              <a:lnSpc>
                <a:spcPct val="90000"/>
              </a:lnSpc>
              <a:spcBef>
                <a:spcPts val="0"/>
              </a:spcBef>
              <a:spcAft>
                <a:spcPts val="0"/>
              </a:spcAft>
              <a:buClr>
                <a:schemeClr val="accent1"/>
              </a:buClr>
              <a:buSzPts val="1300"/>
              <a:buFont typeface="Calibri"/>
              <a:buNone/>
            </a:pPr>
            <a:r>
              <a:rPr b="1" i="0" lang="en-US" sz="1300" u="none" cap="none" strike="noStrike">
                <a:solidFill>
                  <a:schemeClr val="dk1"/>
                </a:solidFill>
                <a:latin typeface="Arial"/>
                <a:ea typeface="Arial"/>
                <a:cs typeface="Arial"/>
                <a:sym typeface="Arial"/>
              </a:rPr>
              <a:t>OTHER EXAMPLES</a:t>
            </a:r>
            <a:endParaRPr/>
          </a:p>
          <a:p>
            <a:pPr indent="-82550" lvl="0" marL="0" marR="0" rtl="0" algn="l">
              <a:lnSpc>
                <a:spcPct val="90000"/>
              </a:lnSpc>
              <a:spcBef>
                <a:spcPts val="1400"/>
              </a:spcBef>
              <a:spcAft>
                <a:spcPts val="0"/>
              </a:spcAft>
              <a:buClr>
                <a:schemeClr val="accent1"/>
              </a:buClr>
              <a:buSzPts val="1300"/>
              <a:buFont typeface="Calibri"/>
              <a:buAutoNum type="arabicPeriod"/>
            </a:pPr>
            <a:r>
              <a:rPr b="0" i="0" lang="en-US" sz="1300" u="none" cap="none" strike="noStrike">
                <a:solidFill>
                  <a:schemeClr val="dk1"/>
                </a:solidFill>
                <a:latin typeface="Arial"/>
                <a:ea typeface="Arial"/>
                <a:cs typeface="Arial"/>
                <a:sym typeface="Arial"/>
              </a:rPr>
              <a:t>Electric Switch</a:t>
            </a:r>
            <a:endParaRPr/>
          </a:p>
          <a:p>
            <a:pPr indent="-82550" lvl="0" marL="0" marR="0" rtl="0" algn="l">
              <a:lnSpc>
                <a:spcPct val="90000"/>
              </a:lnSpc>
              <a:spcBef>
                <a:spcPts val="1400"/>
              </a:spcBef>
              <a:spcAft>
                <a:spcPts val="0"/>
              </a:spcAft>
              <a:buClr>
                <a:schemeClr val="accent1"/>
              </a:buClr>
              <a:buSzPts val="1300"/>
              <a:buFont typeface="Calibri"/>
              <a:buAutoNum type="arabicPeriod"/>
            </a:pPr>
            <a:r>
              <a:rPr b="0" i="0" lang="en-US" sz="1300" u="none" cap="none" strike="noStrike">
                <a:solidFill>
                  <a:schemeClr val="dk1"/>
                </a:solidFill>
                <a:latin typeface="Arial"/>
                <a:ea typeface="Arial"/>
                <a:cs typeface="Arial"/>
                <a:sym typeface="Arial"/>
              </a:rPr>
              <a:t>Fan Regulator </a:t>
            </a:r>
            <a:endParaRPr/>
          </a:p>
          <a:p>
            <a:pPr indent="-82550" lvl="0" marL="0" marR="0" rtl="0" algn="l">
              <a:lnSpc>
                <a:spcPct val="90000"/>
              </a:lnSpc>
              <a:spcBef>
                <a:spcPts val="1400"/>
              </a:spcBef>
              <a:spcAft>
                <a:spcPts val="0"/>
              </a:spcAft>
              <a:buClr>
                <a:schemeClr val="accent1"/>
              </a:buClr>
              <a:buSzPts val="1300"/>
              <a:buFont typeface="Calibri"/>
              <a:buAutoNum type="arabicPeriod"/>
            </a:pPr>
            <a:r>
              <a:rPr b="0" i="0" lang="en-US" sz="1300" u="none" cap="none" strike="noStrike">
                <a:solidFill>
                  <a:schemeClr val="dk1"/>
                </a:solidFill>
                <a:latin typeface="Arial"/>
                <a:ea typeface="Arial"/>
                <a:cs typeface="Arial"/>
                <a:sym typeface="Arial"/>
              </a:rPr>
              <a:t>Automatic door controller</a:t>
            </a:r>
            <a:endParaRPr/>
          </a:p>
          <a:p>
            <a:pPr indent="-82550" lvl="0" marL="0" marR="0" rtl="0" algn="l">
              <a:lnSpc>
                <a:spcPct val="90000"/>
              </a:lnSpc>
              <a:spcBef>
                <a:spcPts val="1400"/>
              </a:spcBef>
              <a:spcAft>
                <a:spcPts val="0"/>
              </a:spcAft>
              <a:buClr>
                <a:schemeClr val="accent1"/>
              </a:buClr>
              <a:buSzPts val="1300"/>
              <a:buFont typeface="Calibri"/>
              <a:buAutoNum type="arabicPeriod"/>
            </a:pPr>
            <a:r>
              <a:rPr b="0" i="0" lang="en-US" sz="1300" u="none" cap="none" strike="noStrike">
                <a:solidFill>
                  <a:schemeClr val="dk1"/>
                </a:solidFill>
                <a:latin typeface="Arial"/>
                <a:ea typeface="Arial"/>
                <a:cs typeface="Arial"/>
                <a:sym typeface="Arial"/>
              </a:rPr>
              <a:t>Binary string with divisible by 4</a:t>
            </a:r>
            <a:endParaRPr/>
          </a:p>
          <a:p>
            <a:pPr indent="0" lvl="0" marL="0" marR="0" rtl="0" algn="l">
              <a:lnSpc>
                <a:spcPct val="90000"/>
              </a:lnSpc>
              <a:spcBef>
                <a:spcPts val="1400"/>
              </a:spcBef>
              <a:spcAft>
                <a:spcPts val="0"/>
              </a:spcAft>
              <a:buClr>
                <a:schemeClr val="accent1"/>
              </a:buClr>
              <a:buSzPts val="2800"/>
              <a:buFont typeface="Calibri"/>
              <a:buNone/>
            </a:pPr>
            <a:r>
              <a:t/>
            </a:r>
            <a:endParaRPr b="0" i="0" sz="2800" u="none" cap="none" strike="noStrike">
              <a:solidFill>
                <a:srgbClr val="404040"/>
              </a:solidFill>
              <a:latin typeface="Times New Roman"/>
              <a:ea typeface="Times New Roman"/>
              <a:cs typeface="Times New Roman"/>
              <a:sym typeface="Times New Roman"/>
            </a:endParaRPr>
          </a:p>
          <a:p>
            <a:pPr indent="0" lvl="0" marL="90488" marR="0" rtl="0" algn="l">
              <a:lnSpc>
                <a:spcPct val="90000"/>
              </a:lnSpc>
              <a:spcBef>
                <a:spcPts val="1400"/>
              </a:spcBef>
              <a:spcAft>
                <a:spcPts val="0"/>
              </a:spcAft>
              <a:buClr>
                <a:schemeClr val="accent1"/>
              </a:buClr>
              <a:buSzPts val="2800"/>
              <a:buFont typeface="Calibri"/>
              <a:buNone/>
            </a:pPr>
            <a:r>
              <a:t/>
            </a:r>
            <a:endParaRPr b="0" i="0" sz="2800" u="none">
              <a:solidFill>
                <a:srgbClr val="404040"/>
              </a:solidFill>
              <a:latin typeface="Times New Roman"/>
              <a:ea typeface="Times New Roman"/>
              <a:cs typeface="Times New Roman"/>
              <a:sym typeface="Times New Roman"/>
            </a:endParaRPr>
          </a:p>
        </p:txBody>
      </p:sp>
      <p:sp>
        <p:nvSpPr>
          <p:cNvPr id="281" name="Google Shape;281;p34"/>
          <p:cNvSpPr/>
          <p:nvPr/>
        </p:nvSpPr>
        <p:spPr>
          <a:xfrm>
            <a:off x="47521813" y="37865050"/>
            <a:ext cx="0" cy="0"/>
          </a:xfrm>
          <a:prstGeom prst="rect">
            <a:avLst/>
          </a:prstGeom>
          <a:noFill/>
          <a:ln>
            <a:noFill/>
          </a:ln>
        </p:spPr>
      </p:sp>
      <p:pic>
        <p:nvPicPr>
          <p:cNvPr id="282" name="Google Shape;282;p34"/>
          <p:cNvPicPr preferRelativeResize="0"/>
          <p:nvPr/>
        </p:nvPicPr>
        <p:blipFill rotWithShape="1">
          <a:blip r:embed="rId3">
            <a:alphaModFix/>
          </a:blip>
          <a:srcRect b="0" l="0" r="0" t="0"/>
          <a:stretch/>
        </p:blipFill>
        <p:spPr>
          <a:xfrm>
            <a:off x="1473200" y="4821237"/>
            <a:ext cx="314325" cy="2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44" name="Google Shape;844;p97"/>
          <p:cNvSpPr txBox="1"/>
          <p:nvPr/>
        </p:nvSpPr>
        <p:spPr>
          <a:xfrm>
            <a:off x="152400" y="152400"/>
            <a:ext cx="83820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SIMPLIFICATION OF REGULAR EXPRESSIONS</a:t>
            </a:r>
            <a:endParaRPr b="0" i="0" sz="1400" u="none" cap="none" strike="noStrike">
              <a:solidFill>
                <a:srgbClr val="000000"/>
              </a:solidFill>
              <a:latin typeface="Arial"/>
              <a:ea typeface="Arial"/>
              <a:cs typeface="Arial"/>
              <a:sym typeface="Arial"/>
            </a:endParaRPr>
          </a:p>
        </p:txBody>
      </p:sp>
      <p:pic>
        <p:nvPicPr>
          <p:cNvPr id="845" name="Google Shape;845;p97"/>
          <p:cNvPicPr preferRelativeResize="0"/>
          <p:nvPr/>
        </p:nvPicPr>
        <p:blipFill rotWithShape="1">
          <a:blip r:embed="rId3">
            <a:alphaModFix/>
          </a:blip>
          <a:srcRect b="0" l="0" r="0" t="0"/>
          <a:stretch/>
        </p:blipFill>
        <p:spPr>
          <a:xfrm>
            <a:off x="571500" y="642937"/>
            <a:ext cx="6291262" cy="5610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8"/>
          <p:cNvSpPr txBox="1"/>
          <p:nvPr>
            <p:ph type="title"/>
          </p:nvPr>
        </p:nvSpPr>
        <p:spPr>
          <a:xfrm>
            <a:off x="714375" y="285750"/>
            <a:ext cx="7543800" cy="1000125"/>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Rij</a:t>
            </a:r>
            <a:r>
              <a:rPr b="0" baseline="30000" i="0" lang="en-US" sz="4800" u="none">
                <a:solidFill>
                  <a:srgbClr val="404040"/>
                </a:solidFill>
                <a:latin typeface="Calibri"/>
                <a:ea typeface="Calibri"/>
                <a:cs typeface="Calibri"/>
                <a:sym typeface="Calibri"/>
              </a:rPr>
              <a:t>k</a:t>
            </a:r>
            <a:r>
              <a:rPr b="0" i="0" lang="en-US" sz="4800" u="none">
                <a:solidFill>
                  <a:srgbClr val="404040"/>
                </a:solidFill>
                <a:latin typeface="Calibri"/>
                <a:ea typeface="Calibri"/>
                <a:cs typeface="Calibri"/>
                <a:sym typeface="Calibri"/>
              </a:rPr>
              <a:t> Formula</a:t>
            </a:r>
            <a:endParaRPr/>
          </a:p>
        </p:txBody>
      </p:sp>
      <p:sp>
        <p:nvSpPr>
          <p:cNvPr id="851" name="Google Shape;851;p9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52" name="Google Shape;852;p98"/>
          <p:cNvPicPr preferRelativeResize="0"/>
          <p:nvPr/>
        </p:nvPicPr>
        <p:blipFill rotWithShape="1">
          <a:blip r:embed="rId3">
            <a:alphaModFix/>
          </a:blip>
          <a:srcRect b="0" l="0" r="0" t="0"/>
          <a:stretch/>
        </p:blipFill>
        <p:spPr>
          <a:xfrm>
            <a:off x="571500" y="2000250"/>
            <a:ext cx="2476500" cy="638175"/>
          </a:xfrm>
          <a:prstGeom prst="rect">
            <a:avLst/>
          </a:prstGeom>
          <a:noFill/>
          <a:ln>
            <a:noFill/>
          </a:ln>
        </p:spPr>
      </p:pic>
      <p:sp>
        <p:nvSpPr>
          <p:cNvPr id="853" name="Google Shape;853;p98"/>
          <p:cNvSpPr txBox="1"/>
          <p:nvPr/>
        </p:nvSpPr>
        <p:spPr>
          <a:xfrm>
            <a:off x="357187" y="1428750"/>
            <a:ext cx="42148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At k=0</a:t>
            </a:r>
            <a:endParaRPr b="0" i="0" sz="1400" u="none" cap="none" strike="noStrike">
              <a:solidFill>
                <a:srgbClr val="000000"/>
              </a:solidFill>
              <a:latin typeface="Arial"/>
              <a:ea typeface="Arial"/>
              <a:cs typeface="Arial"/>
              <a:sym typeface="Arial"/>
            </a:endParaRPr>
          </a:p>
        </p:txBody>
      </p:sp>
      <p:sp>
        <p:nvSpPr>
          <p:cNvPr id="854" name="Google Shape;854;p98"/>
          <p:cNvSpPr txBox="1"/>
          <p:nvPr/>
        </p:nvSpPr>
        <p:spPr>
          <a:xfrm>
            <a:off x="428625" y="3000375"/>
            <a:ext cx="29289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At K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55" name="Google Shape;855;p98"/>
          <p:cNvPicPr preferRelativeResize="0"/>
          <p:nvPr/>
        </p:nvPicPr>
        <p:blipFill rotWithShape="1">
          <a:blip r:embed="rId4">
            <a:alphaModFix/>
          </a:blip>
          <a:srcRect b="0" l="0" r="0" t="0"/>
          <a:stretch/>
        </p:blipFill>
        <p:spPr>
          <a:xfrm>
            <a:off x="1154906" y="3786187"/>
            <a:ext cx="3786187" cy="441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61" name="Google Shape;861;p99"/>
          <p:cNvPicPr preferRelativeResize="0"/>
          <p:nvPr/>
        </p:nvPicPr>
        <p:blipFill rotWithShape="1">
          <a:blip r:embed="rId3">
            <a:alphaModFix/>
          </a:blip>
          <a:srcRect b="0" l="0" r="0" t="0"/>
          <a:stretch/>
        </p:blipFill>
        <p:spPr>
          <a:xfrm>
            <a:off x="1857375" y="357187"/>
            <a:ext cx="5500687" cy="1323975"/>
          </a:xfrm>
          <a:prstGeom prst="rect">
            <a:avLst/>
          </a:prstGeom>
          <a:noFill/>
          <a:ln>
            <a:noFill/>
          </a:ln>
        </p:spPr>
      </p:pic>
      <p:sp>
        <p:nvSpPr>
          <p:cNvPr id="862" name="Google Shape;862;p99"/>
          <p:cNvSpPr txBox="1"/>
          <p:nvPr/>
        </p:nvSpPr>
        <p:spPr>
          <a:xfrm>
            <a:off x="0" y="0"/>
            <a:ext cx="89296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Convert this given DFA to RE.</a:t>
            </a:r>
            <a:endParaRPr b="0" i="0" sz="1400" u="none" cap="none" strike="noStrike">
              <a:solidFill>
                <a:srgbClr val="000000"/>
              </a:solidFill>
              <a:latin typeface="Arial"/>
              <a:ea typeface="Arial"/>
              <a:cs typeface="Arial"/>
              <a:sym typeface="Arial"/>
            </a:endParaRPr>
          </a:p>
        </p:txBody>
      </p:sp>
      <p:sp>
        <p:nvSpPr>
          <p:cNvPr id="863" name="Google Shape;863;p99"/>
          <p:cNvSpPr txBox="1"/>
          <p:nvPr/>
        </p:nvSpPr>
        <p:spPr>
          <a:xfrm>
            <a:off x="534608" y="1576386"/>
            <a:ext cx="4786312"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K=0,1,2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(n+1 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Final RE will be R</a:t>
            </a:r>
            <a:r>
              <a:rPr b="0" baseline="30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 </a:t>
            </a:r>
            <a:r>
              <a:rPr b="0" baseline="-25000" i="0" lang="en-US" sz="1800" u="none" cap="none" strike="noStrike">
                <a:solidFill>
                  <a:schemeClr val="dk1"/>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pic>
        <p:nvPicPr>
          <p:cNvPr id="864" name="Google Shape;864;p99"/>
          <p:cNvPicPr preferRelativeResize="0"/>
          <p:nvPr/>
        </p:nvPicPr>
        <p:blipFill rotWithShape="1">
          <a:blip r:embed="rId4">
            <a:alphaModFix/>
          </a:blip>
          <a:srcRect b="0" l="0" r="0" t="0"/>
          <a:stretch/>
        </p:blipFill>
        <p:spPr>
          <a:xfrm>
            <a:off x="0" y="2500312"/>
            <a:ext cx="3786187" cy="36433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70" name="Google Shape;870;p100"/>
          <p:cNvPicPr preferRelativeResize="0"/>
          <p:nvPr/>
        </p:nvPicPr>
        <p:blipFill rotWithShape="1">
          <a:blip r:embed="rId3">
            <a:alphaModFix/>
          </a:blip>
          <a:srcRect b="0" l="0" r="0" t="0"/>
          <a:stretch/>
        </p:blipFill>
        <p:spPr>
          <a:xfrm>
            <a:off x="357187" y="285750"/>
            <a:ext cx="7072312" cy="2659062"/>
          </a:xfrm>
          <a:prstGeom prst="rect">
            <a:avLst/>
          </a:prstGeom>
          <a:noFill/>
          <a:ln>
            <a:noFill/>
          </a:ln>
        </p:spPr>
      </p:pic>
      <p:pic>
        <p:nvPicPr>
          <p:cNvPr id="871" name="Google Shape;871;p100"/>
          <p:cNvPicPr preferRelativeResize="0"/>
          <p:nvPr/>
        </p:nvPicPr>
        <p:blipFill rotWithShape="1">
          <a:blip r:embed="rId4">
            <a:alphaModFix/>
          </a:blip>
          <a:srcRect b="0" l="0" r="0" t="0"/>
          <a:stretch/>
        </p:blipFill>
        <p:spPr>
          <a:xfrm>
            <a:off x="285750" y="2857500"/>
            <a:ext cx="7858125" cy="3024187"/>
          </a:xfrm>
          <a:prstGeom prst="rect">
            <a:avLst/>
          </a:prstGeom>
          <a:noFill/>
          <a:ln>
            <a:noFill/>
          </a:ln>
        </p:spPr>
      </p:pic>
      <p:pic>
        <p:nvPicPr>
          <p:cNvPr id="872" name="Google Shape;872;p100"/>
          <p:cNvPicPr preferRelativeResize="0"/>
          <p:nvPr/>
        </p:nvPicPr>
        <p:blipFill rotWithShape="1">
          <a:blip r:embed="rId5">
            <a:alphaModFix/>
          </a:blip>
          <a:srcRect b="0" l="0" r="0" t="0"/>
          <a:stretch/>
        </p:blipFill>
        <p:spPr>
          <a:xfrm>
            <a:off x="2214562" y="5929312"/>
            <a:ext cx="3357562" cy="70961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78" name="Google Shape;878;p101"/>
          <p:cNvSpPr txBox="1"/>
          <p:nvPr/>
        </p:nvSpPr>
        <p:spPr>
          <a:xfrm>
            <a:off x="0" y="0"/>
            <a:ext cx="89296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Convert this given DFA to RE.</a:t>
            </a:r>
            <a:endParaRPr b="0" i="0" sz="1400" u="none" cap="none" strike="noStrike">
              <a:solidFill>
                <a:srgbClr val="000000"/>
              </a:solidFill>
              <a:latin typeface="Arial"/>
              <a:ea typeface="Arial"/>
              <a:cs typeface="Arial"/>
              <a:sym typeface="Arial"/>
            </a:endParaRPr>
          </a:p>
        </p:txBody>
      </p:sp>
      <p:pic>
        <p:nvPicPr>
          <p:cNvPr id="879" name="Google Shape;879;p101"/>
          <p:cNvPicPr preferRelativeResize="0"/>
          <p:nvPr/>
        </p:nvPicPr>
        <p:blipFill rotWithShape="1">
          <a:blip r:embed="rId3">
            <a:alphaModFix/>
          </a:blip>
          <a:srcRect b="0" l="0" r="0" t="0"/>
          <a:stretch/>
        </p:blipFill>
        <p:spPr>
          <a:xfrm>
            <a:off x="1071562" y="271462"/>
            <a:ext cx="5286375" cy="2343150"/>
          </a:xfrm>
          <a:prstGeom prst="rect">
            <a:avLst/>
          </a:prstGeom>
          <a:noFill/>
          <a:ln>
            <a:noFill/>
          </a:ln>
        </p:spPr>
      </p:pic>
      <p:sp>
        <p:nvSpPr>
          <p:cNvPr id="880" name="Google Shape;880;p101"/>
          <p:cNvSpPr txBox="1"/>
          <p:nvPr/>
        </p:nvSpPr>
        <p:spPr>
          <a:xfrm>
            <a:off x="357187" y="2571750"/>
            <a:ext cx="4786312"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K=0,1,2,3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(n+1 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Final RE will be R</a:t>
            </a:r>
            <a:r>
              <a:rPr b="0" baseline="30000" i="0" lang="en-US" sz="1800" u="none" cap="none" strike="noStrike">
                <a:solidFill>
                  <a:schemeClr val="dk1"/>
                </a:solidFill>
                <a:latin typeface="Arial"/>
                <a:ea typeface="Arial"/>
                <a:cs typeface="Arial"/>
                <a:sym typeface="Arial"/>
              </a:rPr>
              <a:t>3</a:t>
            </a:r>
            <a:r>
              <a:rPr b="0" i="0" lang="en-US" sz="1800" u="none" cap="none" strike="noStrike">
                <a:solidFill>
                  <a:schemeClr val="dk1"/>
                </a:solidFill>
                <a:latin typeface="Arial"/>
                <a:ea typeface="Arial"/>
                <a:cs typeface="Arial"/>
                <a:sym typeface="Arial"/>
              </a:rPr>
              <a:t> </a:t>
            </a:r>
            <a:r>
              <a:rPr b="0" baseline="-25000" i="0" lang="en-US" sz="1800" u="none" cap="none" strike="noStrike">
                <a:solidFill>
                  <a:schemeClr val="dk1"/>
                </a:solidFill>
                <a:latin typeface="Arial"/>
                <a:ea typeface="Arial"/>
                <a:cs typeface="Arial"/>
                <a:sym typeface="Arial"/>
              </a:rPr>
              <a:t>13</a:t>
            </a:r>
            <a:r>
              <a:rPr b="0" i="0" lang="en-US" sz="1800" u="none" cap="none" strike="noStrike">
                <a:solidFill>
                  <a:schemeClr val="dk1"/>
                </a:solidFill>
                <a:latin typeface="Arial"/>
                <a:ea typeface="Arial"/>
                <a:cs typeface="Arial"/>
                <a:sym typeface="Arial"/>
              </a:rPr>
              <a:t> + R</a:t>
            </a:r>
            <a:r>
              <a:rPr b="0" baseline="30000" i="0" lang="en-US" sz="1800" u="none" cap="none" strike="noStrike">
                <a:solidFill>
                  <a:schemeClr val="dk1"/>
                </a:solidFill>
                <a:latin typeface="Arial"/>
                <a:ea typeface="Arial"/>
                <a:cs typeface="Arial"/>
                <a:sym typeface="Arial"/>
              </a:rPr>
              <a:t>3</a:t>
            </a:r>
            <a:r>
              <a:rPr b="0" i="0" lang="en-US" sz="1800" u="none" cap="none" strike="noStrike">
                <a:solidFill>
                  <a:schemeClr val="dk1"/>
                </a:solidFill>
                <a:latin typeface="Arial"/>
                <a:ea typeface="Arial"/>
                <a:cs typeface="Arial"/>
                <a:sym typeface="Arial"/>
              </a:rPr>
              <a:t> </a:t>
            </a:r>
            <a:r>
              <a:rPr b="0" baseline="-25000" i="0" lang="en-US" sz="1800" u="none" cap="none" strike="noStrike">
                <a:solidFill>
                  <a:schemeClr val="dk1"/>
                </a:solidFill>
                <a:latin typeface="Arial"/>
                <a:ea typeface="Arial"/>
                <a:cs typeface="Arial"/>
                <a:sym typeface="Arial"/>
              </a:rPr>
              <a:t>12</a:t>
            </a: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81" name="Google Shape;881;p101"/>
          <p:cNvPicPr preferRelativeResize="0"/>
          <p:nvPr/>
        </p:nvPicPr>
        <p:blipFill rotWithShape="1">
          <a:blip r:embed="rId4">
            <a:alphaModFix/>
          </a:blip>
          <a:srcRect b="0" l="0" r="0" t="0"/>
          <a:stretch/>
        </p:blipFill>
        <p:spPr>
          <a:xfrm>
            <a:off x="285750" y="3786187"/>
            <a:ext cx="3214687" cy="1285875"/>
          </a:xfrm>
          <a:prstGeom prst="rect">
            <a:avLst/>
          </a:prstGeom>
          <a:noFill/>
          <a:ln>
            <a:noFill/>
          </a:ln>
        </p:spPr>
      </p:pic>
      <p:pic>
        <p:nvPicPr>
          <p:cNvPr id="882" name="Google Shape;882;p101"/>
          <p:cNvPicPr preferRelativeResize="0"/>
          <p:nvPr/>
        </p:nvPicPr>
        <p:blipFill rotWithShape="1">
          <a:blip r:embed="rId5">
            <a:alphaModFix/>
          </a:blip>
          <a:srcRect b="0" l="0" r="0" t="0"/>
          <a:stretch/>
        </p:blipFill>
        <p:spPr>
          <a:xfrm>
            <a:off x="4286250" y="2500312"/>
            <a:ext cx="4071937" cy="4143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88" name="Google Shape;888;p102"/>
          <p:cNvPicPr preferRelativeResize="0"/>
          <p:nvPr/>
        </p:nvPicPr>
        <p:blipFill rotWithShape="1">
          <a:blip r:embed="rId3">
            <a:alphaModFix/>
          </a:blip>
          <a:srcRect b="0" l="0" r="0" t="0"/>
          <a:stretch/>
        </p:blipFill>
        <p:spPr>
          <a:xfrm>
            <a:off x="214312" y="0"/>
            <a:ext cx="3857625" cy="1285875"/>
          </a:xfrm>
          <a:prstGeom prst="rect">
            <a:avLst/>
          </a:prstGeom>
          <a:noFill/>
          <a:ln>
            <a:noFill/>
          </a:ln>
        </p:spPr>
      </p:pic>
      <p:pic>
        <p:nvPicPr>
          <p:cNvPr id="889" name="Google Shape;889;p102"/>
          <p:cNvPicPr preferRelativeResize="0"/>
          <p:nvPr/>
        </p:nvPicPr>
        <p:blipFill rotWithShape="1">
          <a:blip r:embed="rId4">
            <a:alphaModFix/>
          </a:blip>
          <a:srcRect b="0" l="0" r="0" t="0"/>
          <a:stretch/>
        </p:blipFill>
        <p:spPr>
          <a:xfrm>
            <a:off x="357187" y="1643062"/>
            <a:ext cx="4643437" cy="37861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95" name="Google Shape;895;p103"/>
          <p:cNvPicPr preferRelativeResize="0"/>
          <p:nvPr/>
        </p:nvPicPr>
        <p:blipFill rotWithShape="1">
          <a:blip r:embed="rId3">
            <a:alphaModFix/>
          </a:blip>
          <a:srcRect b="0" l="0" r="0" t="0"/>
          <a:stretch/>
        </p:blipFill>
        <p:spPr>
          <a:xfrm>
            <a:off x="500062" y="428625"/>
            <a:ext cx="3143250" cy="785812"/>
          </a:xfrm>
          <a:prstGeom prst="rect">
            <a:avLst/>
          </a:prstGeom>
          <a:noFill/>
          <a:ln>
            <a:noFill/>
          </a:ln>
        </p:spPr>
      </p:pic>
      <p:pic>
        <p:nvPicPr>
          <p:cNvPr id="896" name="Google Shape;896;p103"/>
          <p:cNvPicPr preferRelativeResize="0"/>
          <p:nvPr/>
        </p:nvPicPr>
        <p:blipFill rotWithShape="1">
          <a:blip r:embed="rId4">
            <a:alphaModFix/>
          </a:blip>
          <a:srcRect b="0" l="0" r="0" t="0"/>
          <a:stretch/>
        </p:blipFill>
        <p:spPr>
          <a:xfrm>
            <a:off x="642937" y="1928812"/>
            <a:ext cx="6786562" cy="40719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02" name="Google Shape;902;p104"/>
          <p:cNvPicPr preferRelativeResize="0"/>
          <p:nvPr/>
        </p:nvPicPr>
        <p:blipFill rotWithShape="1">
          <a:blip r:embed="rId3">
            <a:alphaModFix/>
          </a:blip>
          <a:srcRect b="0" l="0" r="0" t="0"/>
          <a:stretch/>
        </p:blipFill>
        <p:spPr>
          <a:xfrm>
            <a:off x="285750" y="285750"/>
            <a:ext cx="6372225" cy="2571750"/>
          </a:xfrm>
          <a:prstGeom prst="rect">
            <a:avLst/>
          </a:prstGeom>
          <a:noFill/>
          <a:ln>
            <a:noFill/>
          </a:ln>
        </p:spPr>
      </p:pic>
      <p:pic>
        <p:nvPicPr>
          <p:cNvPr id="903" name="Google Shape;903;p104"/>
          <p:cNvPicPr preferRelativeResize="0"/>
          <p:nvPr/>
        </p:nvPicPr>
        <p:blipFill rotWithShape="1">
          <a:blip r:embed="rId4">
            <a:alphaModFix/>
          </a:blip>
          <a:srcRect b="0" l="0" r="0" t="0"/>
          <a:stretch/>
        </p:blipFill>
        <p:spPr>
          <a:xfrm>
            <a:off x="785812" y="3571875"/>
            <a:ext cx="7358062" cy="990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09" name="Google Shape;909;p105"/>
          <p:cNvSpPr txBox="1"/>
          <p:nvPr/>
        </p:nvSpPr>
        <p:spPr>
          <a:xfrm>
            <a:off x="0" y="0"/>
            <a:ext cx="8501062"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CONVERSION OF DFA TO RE: STATE ELIMINATION METHOD</a:t>
            </a:r>
            <a:endParaRPr b="0" i="0" sz="1400" u="none" cap="none" strike="noStrike">
              <a:solidFill>
                <a:srgbClr val="000000"/>
              </a:solidFill>
              <a:latin typeface="Arial"/>
              <a:ea typeface="Arial"/>
              <a:cs typeface="Arial"/>
              <a:sym typeface="Arial"/>
            </a:endParaRPr>
          </a:p>
        </p:txBody>
      </p:sp>
      <p:sp>
        <p:nvSpPr>
          <p:cNvPr id="910" name="Google Shape;910;p105"/>
          <p:cNvSpPr txBox="1"/>
          <p:nvPr/>
        </p:nvSpPr>
        <p:spPr>
          <a:xfrm>
            <a:off x="428625" y="714375"/>
            <a:ext cx="7215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1: </a:t>
            </a:r>
            <a:r>
              <a:rPr b="0" i="0" lang="en-US" sz="1800" u="none" cap="none" strike="noStrike">
                <a:solidFill>
                  <a:schemeClr val="dk1"/>
                </a:solidFill>
                <a:latin typeface="Arial"/>
                <a:ea typeface="Arial"/>
                <a:cs typeface="Arial"/>
                <a:sym typeface="Arial"/>
              </a:rPr>
              <a:t>Consider three states of the DFA. S is the state to be eliminated.</a:t>
            </a:r>
            <a:endParaRPr b="0" i="0" sz="1400" u="none" cap="none" strike="noStrike">
              <a:solidFill>
                <a:srgbClr val="000000"/>
              </a:solidFill>
              <a:latin typeface="Arial"/>
              <a:ea typeface="Arial"/>
              <a:cs typeface="Arial"/>
              <a:sym typeface="Arial"/>
            </a:endParaRPr>
          </a:p>
        </p:txBody>
      </p:sp>
      <p:pic>
        <p:nvPicPr>
          <p:cNvPr id="911" name="Google Shape;911;p105"/>
          <p:cNvPicPr preferRelativeResize="0"/>
          <p:nvPr/>
        </p:nvPicPr>
        <p:blipFill rotWithShape="1">
          <a:blip r:embed="rId3">
            <a:alphaModFix/>
          </a:blip>
          <a:srcRect b="0" l="0" r="0" t="0"/>
          <a:stretch/>
        </p:blipFill>
        <p:spPr>
          <a:xfrm>
            <a:off x="785812" y="1428750"/>
            <a:ext cx="2857500" cy="2552700"/>
          </a:xfrm>
          <a:prstGeom prst="rect">
            <a:avLst/>
          </a:prstGeom>
          <a:noFill/>
          <a:ln>
            <a:noFill/>
          </a:ln>
        </p:spPr>
      </p:pic>
      <p:pic>
        <p:nvPicPr>
          <p:cNvPr id="912" name="Google Shape;912;p105"/>
          <p:cNvPicPr preferRelativeResize="0"/>
          <p:nvPr/>
        </p:nvPicPr>
        <p:blipFill rotWithShape="1">
          <a:blip r:embed="rId4">
            <a:alphaModFix/>
          </a:blip>
          <a:srcRect b="0" l="0" r="0" t="0"/>
          <a:stretch/>
        </p:blipFill>
        <p:spPr>
          <a:xfrm>
            <a:off x="500062" y="3500437"/>
            <a:ext cx="1333500" cy="342900"/>
          </a:xfrm>
          <a:prstGeom prst="rect">
            <a:avLst/>
          </a:prstGeom>
          <a:noFill/>
          <a:ln>
            <a:noFill/>
          </a:ln>
        </p:spPr>
      </p:pic>
      <p:sp>
        <p:nvSpPr>
          <p:cNvPr id="913" name="Google Shape;913;p105"/>
          <p:cNvSpPr txBox="1"/>
          <p:nvPr/>
        </p:nvSpPr>
        <p:spPr>
          <a:xfrm>
            <a:off x="214312" y="4071937"/>
            <a:ext cx="50006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2: </a:t>
            </a:r>
            <a:r>
              <a:rPr b="0" i="0" lang="en-US" sz="1800" u="none" cap="none" strike="noStrike">
                <a:solidFill>
                  <a:schemeClr val="dk1"/>
                </a:solidFill>
                <a:latin typeface="Arial"/>
                <a:ea typeface="Arial"/>
                <a:cs typeface="Arial"/>
                <a:sym typeface="Arial"/>
              </a:rPr>
              <a:t>Redraw the DFA</a:t>
            </a:r>
            <a:endParaRPr b="0" i="0" sz="1400" u="none" cap="none" strike="noStrike">
              <a:solidFill>
                <a:srgbClr val="000000"/>
              </a:solidFill>
              <a:latin typeface="Arial"/>
              <a:ea typeface="Arial"/>
              <a:cs typeface="Arial"/>
              <a:sym typeface="Arial"/>
            </a:endParaRPr>
          </a:p>
        </p:txBody>
      </p:sp>
      <p:pic>
        <p:nvPicPr>
          <p:cNvPr id="914" name="Google Shape;914;p105"/>
          <p:cNvPicPr preferRelativeResize="0"/>
          <p:nvPr/>
        </p:nvPicPr>
        <p:blipFill rotWithShape="1">
          <a:blip r:embed="rId5">
            <a:alphaModFix/>
          </a:blip>
          <a:srcRect b="0" l="0" r="0" t="0"/>
          <a:stretch/>
        </p:blipFill>
        <p:spPr>
          <a:xfrm>
            <a:off x="285750" y="4857750"/>
            <a:ext cx="3181350" cy="1238250"/>
          </a:xfrm>
          <a:prstGeom prst="rect">
            <a:avLst/>
          </a:prstGeom>
          <a:noFill/>
          <a:ln>
            <a:noFill/>
          </a:ln>
        </p:spPr>
      </p:pic>
      <p:sp>
        <p:nvSpPr>
          <p:cNvPr id="915" name="Google Shape;915;p105"/>
          <p:cNvSpPr txBox="1"/>
          <p:nvPr/>
        </p:nvSpPr>
        <p:spPr>
          <a:xfrm>
            <a:off x="4929187" y="1785937"/>
            <a:ext cx="28575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Step 3: </a:t>
            </a:r>
            <a:r>
              <a:rPr b="0" i="0" lang="en-US" sz="1800" u="none" cap="none" strike="noStrike">
                <a:solidFill>
                  <a:schemeClr val="dk1"/>
                </a:solidFill>
                <a:latin typeface="Arial"/>
                <a:ea typeface="Arial"/>
                <a:cs typeface="Arial"/>
                <a:sym typeface="Arial"/>
              </a:rPr>
              <a:t>When the DFA has just start and final states, then the RE can be found 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RE=(R+SU*T)*SU* </a:t>
            </a:r>
            <a:endParaRPr b="0" i="0" sz="1400" u="none" cap="none" strike="noStrike">
              <a:solidFill>
                <a:srgbClr val="000000"/>
              </a:solidFill>
              <a:latin typeface="Arial"/>
              <a:ea typeface="Arial"/>
              <a:cs typeface="Arial"/>
              <a:sym typeface="Arial"/>
            </a:endParaRPr>
          </a:p>
        </p:txBody>
      </p:sp>
      <p:pic>
        <p:nvPicPr>
          <p:cNvPr id="916" name="Google Shape;916;p105"/>
          <p:cNvPicPr preferRelativeResize="0"/>
          <p:nvPr/>
        </p:nvPicPr>
        <p:blipFill rotWithShape="1">
          <a:blip r:embed="rId6">
            <a:alphaModFix/>
          </a:blip>
          <a:srcRect b="0" l="0" r="0" t="0"/>
          <a:stretch/>
        </p:blipFill>
        <p:spPr>
          <a:xfrm>
            <a:off x="4572000" y="3286125"/>
            <a:ext cx="3714750" cy="15001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22" name="Google Shape;922;p106"/>
          <p:cNvPicPr preferRelativeResize="0"/>
          <p:nvPr/>
        </p:nvPicPr>
        <p:blipFill rotWithShape="1">
          <a:blip r:embed="rId3">
            <a:alphaModFix/>
          </a:blip>
          <a:srcRect b="0" l="0" r="0" t="0"/>
          <a:stretch/>
        </p:blipFill>
        <p:spPr>
          <a:xfrm>
            <a:off x="1285875" y="428625"/>
            <a:ext cx="5429250" cy="1228725"/>
          </a:xfrm>
          <a:prstGeom prst="rect">
            <a:avLst/>
          </a:prstGeom>
          <a:noFill/>
          <a:ln>
            <a:noFill/>
          </a:ln>
        </p:spPr>
      </p:pic>
      <p:sp>
        <p:nvSpPr>
          <p:cNvPr id="923" name="Google Shape;923;p106"/>
          <p:cNvSpPr txBox="1"/>
          <p:nvPr/>
        </p:nvSpPr>
        <p:spPr>
          <a:xfrm>
            <a:off x="285750" y="214312"/>
            <a:ext cx="81438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Convert the following DFA to RE using state elimination technique.</a:t>
            </a:r>
            <a:endParaRPr b="0" i="0" sz="1400" u="none" cap="none" strike="noStrike">
              <a:solidFill>
                <a:srgbClr val="000000"/>
              </a:solidFill>
              <a:latin typeface="Arial"/>
              <a:ea typeface="Arial"/>
              <a:cs typeface="Arial"/>
              <a:sym typeface="Arial"/>
            </a:endParaRPr>
          </a:p>
        </p:txBody>
      </p:sp>
      <p:sp>
        <p:nvSpPr>
          <p:cNvPr id="924" name="Google Shape;924;p106"/>
          <p:cNvSpPr txBox="1"/>
          <p:nvPr/>
        </p:nvSpPr>
        <p:spPr>
          <a:xfrm>
            <a:off x="285750" y="1785937"/>
            <a:ext cx="757237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In this DFA, there are two final states. So there will be two 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Consider D as final state and eliminate B and C. (RE</a:t>
            </a:r>
            <a:r>
              <a:rPr b="0" baseline="-25000" i="0" lang="en-US" sz="1800" u="none" cap="none" strike="noStrike">
                <a:solidFill>
                  <a:schemeClr val="dk1"/>
                </a:solidFill>
                <a:latin typeface="Arial"/>
                <a:ea typeface="Arial"/>
                <a:cs typeface="Arial"/>
                <a:sym typeface="Arial"/>
              </a:rPr>
              <a:t>AD</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Consider C as final state and eliminate B and D. (RE</a:t>
            </a:r>
            <a:r>
              <a:rPr b="0" baseline="-25000" i="0" lang="en-US" sz="1800" u="none" cap="none" strike="noStrike">
                <a:solidFill>
                  <a:schemeClr val="dk1"/>
                </a:solidFill>
                <a:latin typeface="Arial"/>
                <a:ea typeface="Arial"/>
                <a:cs typeface="Arial"/>
                <a:sym typeface="Arial"/>
              </a:rPr>
              <a:t>AC</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25" name="Google Shape;925;p106"/>
          <p:cNvSpPr txBox="1"/>
          <p:nvPr/>
        </p:nvSpPr>
        <p:spPr>
          <a:xfrm>
            <a:off x="0" y="2928937"/>
            <a:ext cx="25717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Case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 1 Eliminate B</a:t>
            </a:r>
            <a:endParaRPr b="0" i="0" sz="1400" u="none" cap="none" strike="noStrike">
              <a:solidFill>
                <a:srgbClr val="000000"/>
              </a:solidFill>
              <a:latin typeface="Arial"/>
              <a:ea typeface="Arial"/>
              <a:cs typeface="Arial"/>
              <a:sym typeface="Arial"/>
            </a:endParaRPr>
          </a:p>
        </p:txBody>
      </p:sp>
      <p:pic>
        <p:nvPicPr>
          <p:cNvPr id="926" name="Google Shape;926;p106"/>
          <p:cNvPicPr preferRelativeResize="0"/>
          <p:nvPr/>
        </p:nvPicPr>
        <p:blipFill rotWithShape="1">
          <a:blip r:embed="rId4">
            <a:alphaModFix/>
          </a:blip>
          <a:srcRect b="0" l="0" r="0" t="0"/>
          <a:stretch/>
        </p:blipFill>
        <p:spPr>
          <a:xfrm>
            <a:off x="495300" y="3643312"/>
            <a:ext cx="3571875" cy="1571625"/>
          </a:xfrm>
          <a:prstGeom prst="rect">
            <a:avLst/>
          </a:prstGeom>
          <a:noFill/>
          <a:ln>
            <a:noFill/>
          </a:ln>
        </p:spPr>
      </p:pic>
      <p:pic>
        <p:nvPicPr>
          <p:cNvPr id="927" name="Google Shape;927;p106"/>
          <p:cNvPicPr preferRelativeResize="0"/>
          <p:nvPr/>
        </p:nvPicPr>
        <p:blipFill rotWithShape="1">
          <a:blip r:embed="rId5">
            <a:alphaModFix/>
          </a:blip>
          <a:srcRect b="0" l="0" r="0" t="0"/>
          <a:stretch/>
        </p:blipFill>
        <p:spPr>
          <a:xfrm>
            <a:off x="4071937" y="3309937"/>
            <a:ext cx="4772025" cy="223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 name="Shape 286"/>
        <p:cNvGrpSpPr/>
        <p:nvPr/>
      </p:nvGrpSpPr>
      <p:grpSpPr>
        <a:xfrm>
          <a:off x="0" y="0"/>
          <a:ext cx="0" cy="0"/>
          <a:chOff x="0" y="0"/>
          <a:chExt cx="0" cy="0"/>
        </a:xfrm>
      </p:grpSpPr>
      <p:sp>
        <p:nvSpPr>
          <p:cNvPr id="287" name="Google Shape;287;p35"/>
          <p:cNvSpPr txBox="1"/>
          <p:nvPr/>
        </p:nvSpPr>
        <p:spPr>
          <a:xfrm>
            <a:off x="1524000" y="228600"/>
            <a:ext cx="5410200" cy="295275"/>
          </a:xfrm>
          <a:prstGeom prst="rect">
            <a:avLst/>
          </a:prstGeom>
          <a:noFill/>
          <a:ln>
            <a:noFill/>
          </a:ln>
        </p:spPr>
        <p:txBody>
          <a:bodyPr anchorCtr="0" anchor="t" bIns="0" lIns="0" spcFirstLastPara="1" rIns="0" wrap="square" tIns="0">
            <a:spAutoFit/>
          </a:bodyPr>
          <a:lstStyle/>
          <a:p>
            <a:pPr indent="0" lvl="0" marL="11112" marR="0" rtl="0" algn="ctr">
              <a:lnSpc>
                <a:spcPct val="100000"/>
              </a:lnSpc>
              <a:spcBef>
                <a:spcPts val="0"/>
              </a:spcBef>
              <a:spcAft>
                <a:spcPts val="0"/>
              </a:spcAft>
              <a:buClr>
                <a:srgbClr val="010103"/>
              </a:buClr>
              <a:buSzPts val="1900"/>
              <a:buFont typeface="Arial"/>
              <a:buNone/>
            </a:pPr>
            <a:r>
              <a:rPr b="1" i="0" lang="en-US" sz="1900" u="none" cap="none" strike="noStrike">
                <a:solidFill>
                  <a:srgbClr val="010103"/>
                </a:solidFill>
                <a:latin typeface="Arial"/>
                <a:ea typeface="Arial"/>
                <a:cs typeface="Arial"/>
                <a:sym typeface="Arial"/>
              </a:rPr>
              <a:t>Types of Automata</a:t>
            </a:r>
            <a:endParaRPr b="0" i="0" sz="1400" u="none" cap="none" strike="noStrike">
              <a:solidFill>
                <a:srgbClr val="000000"/>
              </a:solidFill>
              <a:latin typeface="Arial"/>
              <a:ea typeface="Arial"/>
              <a:cs typeface="Arial"/>
              <a:sym typeface="Arial"/>
            </a:endParaRPr>
          </a:p>
        </p:txBody>
      </p:sp>
      <p:graphicFrame>
        <p:nvGraphicFramePr>
          <p:cNvPr id="288" name="Google Shape;288;p35"/>
          <p:cNvGraphicFramePr/>
          <p:nvPr/>
        </p:nvGraphicFramePr>
        <p:xfrm>
          <a:off x="1274762" y="1765300"/>
          <a:ext cx="3000000" cy="3000000"/>
        </p:xfrm>
        <a:graphic>
          <a:graphicData uri="http://schemas.openxmlformats.org/drawingml/2006/table">
            <a:tbl>
              <a:tblPr>
                <a:noFill/>
                <a:tableStyleId>{90673DD3-2A53-4B99-A68E-86C22F73F30E}</a:tableStyleId>
              </a:tblPr>
              <a:tblGrid>
                <a:gridCol w="1625600"/>
                <a:gridCol w="4360850"/>
              </a:tblGrid>
              <a:tr h="693725">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finite automata</a:t>
                      </a:r>
                      <a:endParaRPr sz="1400" u="none" cap="none" strike="noStrike"/>
                    </a:p>
                  </a:txBody>
                  <a:tcPr marT="34275" marB="34275" marR="68575" marL="68575">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Devices with a finite amount of memory.</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Used to model “small” computers.</a:t>
                      </a:r>
                      <a:endParaRPr sz="1400" u="none" cap="none" strike="noStrike"/>
                    </a:p>
                  </a:txBody>
                  <a:tcPr marT="34275" marB="34275" marR="68575" marL="68575">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258875">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push-down automata</a:t>
                      </a:r>
                      <a:endParaRPr sz="1400" u="none" cap="none" strike="noStrike"/>
                    </a:p>
                  </a:txBody>
                  <a:tcPr marT="34275" marB="34275" marR="68575" marL="68575">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Devices with infinite memory that can be accessed in a restricted way.</a:t>
                      </a:r>
                      <a:endParaRPr sz="1400" u="none" cap="none" strike="noStrike"/>
                    </a:p>
                    <a:p>
                      <a:pPr indent="0" lvl="0" marL="0" marR="0" rtl="0" algn="l">
                        <a:lnSpc>
                          <a:spcPct val="100000"/>
                        </a:lnSpc>
                        <a:spcBef>
                          <a:spcPts val="72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Used to model parsers, etc.</a:t>
                      </a:r>
                      <a:endParaRPr sz="1400" u="none" cap="none" strike="noStrike"/>
                    </a:p>
                  </a:txBody>
                  <a:tcPr marT="34275" marB="34275" marR="68575" marL="68575">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911225">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Turing Machines</a:t>
                      </a:r>
                      <a:endParaRPr sz="1400" u="none" cap="none" strike="noStrike"/>
                    </a:p>
                  </a:txBody>
                  <a:tcPr marT="34275" marB="34275" marR="68575" marL="68575">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Devices with infinite memory.</a:t>
                      </a:r>
                      <a:endParaRPr sz="1400" u="none" cap="none" strike="noStrike"/>
                    </a:p>
                    <a:p>
                      <a:pPr indent="0" lvl="0" marL="0" marR="0" rtl="0" algn="l">
                        <a:lnSpc>
                          <a:spcPct val="100000"/>
                        </a:lnSpc>
                        <a:spcBef>
                          <a:spcPts val="72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Used to model any computer.</a:t>
                      </a:r>
                      <a:endParaRPr sz="1400" u="none" cap="none" strike="noStrike"/>
                    </a:p>
                  </a:txBody>
                  <a:tcPr marT="34275" marB="34275" marR="68575" marL="68575">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bl>
          </a:graphicData>
        </a:graphic>
      </p:graphicFrame>
      <p:sp>
        <p:nvSpPr>
          <p:cNvPr id="289" name="Google Shape;289;p3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33" name="Google Shape;933;p107"/>
          <p:cNvSpPr txBox="1"/>
          <p:nvPr/>
        </p:nvSpPr>
        <p:spPr>
          <a:xfrm>
            <a:off x="214312" y="285750"/>
            <a:ext cx="17494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1.2 Eliminate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34" name="Google Shape;934;p107"/>
          <p:cNvPicPr preferRelativeResize="0"/>
          <p:nvPr/>
        </p:nvPicPr>
        <p:blipFill rotWithShape="1">
          <a:blip r:embed="rId3">
            <a:alphaModFix/>
          </a:blip>
          <a:srcRect b="0" l="0" r="0" t="0"/>
          <a:stretch/>
        </p:blipFill>
        <p:spPr>
          <a:xfrm>
            <a:off x="357187" y="1071562"/>
            <a:ext cx="4143375" cy="1571625"/>
          </a:xfrm>
          <a:prstGeom prst="rect">
            <a:avLst/>
          </a:prstGeom>
          <a:noFill/>
          <a:ln>
            <a:noFill/>
          </a:ln>
        </p:spPr>
      </p:pic>
      <p:pic>
        <p:nvPicPr>
          <p:cNvPr id="935" name="Google Shape;935;p107"/>
          <p:cNvPicPr preferRelativeResize="0"/>
          <p:nvPr/>
        </p:nvPicPr>
        <p:blipFill rotWithShape="1">
          <a:blip r:embed="rId4">
            <a:alphaModFix/>
          </a:blip>
          <a:srcRect b="0" l="0" r="0" t="0"/>
          <a:stretch/>
        </p:blipFill>
        <p:spPr>
          <a:xfrm>
            <a:off x="4572000" y="857250"/>
            <a:ext cx="4019550" cy="2152650"/>
          </a:xfrm>
          <a:prstGeom prst="rect">
            <a:avLst/>
          </a:prstGeom>
          <a:noFill/>
          <a:ln>
            <a:noFill/>
          </a:ln>
        </p:spPr>
      </p:pic>
      <p:sp>
        <p:nvSpPr>
          <p:cNvPr id="936" name="Google Shape;936;p107"/>
          <p:cNvSpPr txBox="1"/>
          <p:nvPr/>
        </p:nvSpPr>
        <p:spPr>
          <a:xfrm>
            <a:off x="357187" y="3071812"/>
            <a:ext cx="278606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1.3 Apply formula: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37" name="Google Shape;937;p107"/>
          <p:cNvPicPr preferRelativeResize="0"/>
          <p:nvPr/>
        </p:nvPicPr>
        <p:blipFill rotWithShape="1">
          <a:blip r:embed="rId5">
            <a:alphaModFix/>
          </a:blip>
          <a:srcRect b="0" l="0" r="0" t="0"/>
          <a:stretch/>
        </p:blipFill>
        <p:spPr>
          <a:xfrm>
            <a:off x="1000125" y="3643312"/>
            <a:ext cx="2143125" cy="411162"/>
          </a:xfrm>
          <a:prstGeom prst="rect">
            <a:avLst/>
          </a:prstGeom>
          <a:noFill/>
          <a:ln>
            <a:noFill/>
          </a:ln>
        </p:spPr>
      </p:pic>
      <p:pic>
        <p:nvPicPr>
          <p:cNvPr id="938" name="Google Shape;938;p107"/>
          <p:cNvPicPr preferRelativeResize="0"/>
          <p:nvPr/>
        </p:nvPicPr>
        <p:blipFill rotWithShape="1">
          <a:blip r:embed="rId6">
            <a:alphaModFix/>
          </a:blip>
          <a:srcRect b="0" l="0" r="0" t="0"/>
          <a:stretch/>
        </p:blipFill>
        <p:spPr>
          <a:xfrm>
            <a:off x="755650" y="4146550"/>
            <a:ext cx="4105275" cy="1514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44" name="Google Shape;944;p108"/>
          <p:cNvSpPr txBox="1"/>
          <p:nvPr/>
        </p:nvSpPr>
        <p:spPr>
          <a:xfrm>
            <a:off x="214312" y="0"/>
            <a:ext cx="25717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Case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1 Eliminate B</a:t>
            </a:r>
            <a:endParaRPr b="0" i="0" sz="1400" u="none" cap="none" strike="noStrike">
              <a:solidFill>
                <a:srgbClr val="000000"/>
              </a:solidFill>
              <a:latin typeface="Arial"/>
              <a:ea typeface="Arial"/>
              <a:cs typeface="Arial"/>
              <a:sym typeface="Arial"/>
            </a:endParaRPr>
          </a:p>
        </p:txBody>
      </p:sp>
      <p:pic>
        <p:nvPicPr>
          <p:cNvPr id="945" name="Google Shape;945;p108"/>
          <p:cNvPicPr preferRelativeResize="0"/>
          <p:nvPr/>
        </p:nvPicPr>
        <p:blipFill rotWithShape="1">
          <a:blip r:embed="rId3">
            <a:alphaModFix/>
          </a:blip>
          <a:srcRect b="0" l="0" r="0" t="0"/>
          <a:stretch/>
        </p:blipFill>
        <p:spPr>
          <a:xfrm>
            <a:off x="323850" y="1000125"/>
            <a:ext cx="3571875" cy="1571625"/>
          </a:xfrm>
          <a:prstGeom prst="rect">
            <a:avLst/>
          </a:prstGeom>
          <a:noFill/>
          <a:ln>
            <a:noFill/>
          </a:ln>
        </p:spPr>
      </p:pic>
      <p:pic>
        <p:nvPicPr>
          <p:cNvPr id="946" name="Google Shape;946;p108"/>
          <p:cNvPicPr preferRelativeResize="0"/>
          <p:nvPr/>
        </p:nvPicPr>
        <p:blipFill rotWithShape="1">
          <a:blip r:embed="rId4">
            <a:alphaModFix/>
          </a:blip>
          <a:srcRect b="0" l="0" r="0" t="0"/>
          <a:stretch/>
        </p:blipFill>
        <p:spPr>
          <a:xfrm>
            <a:off x="4214812" y="428625"/>
            <a:ext cx="4533900" cy="2105025"/>
          </a:xfrm>
          <a:prstGeom prst="rect">
            <a:avLst/>
          </a:prstGeom>
          <a:noFill/>
          <a:ln>
            <a:noFill/>
          </a:ln>
        </p:spPr>
      </p:pic>
      <p:sp>
        <p:nvSpPr>
          <p:cNvPr id="947" name="Google Shape;947;p108"/>
          <p:cNvSpPr txBox="1"/>
          <p:nvPr/>
        </p:nvSpPr>
        <p:spPr>
          <a:xfrm>
            <a:off x="0" y="3214687"/>
            <a:ext cx="26431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2.2 Eliminate D </a:t>
            </a:r>
            <a:endParaRPr b="0" i="0" sz="1400" u="none" cap="none" strike="noStrike">
              <a:solidFill>
                <a:srgbClr val="000000"/>
              </a:solidFill>
              <a:latin typeface="Arial"/>
              <a:ea typeface="Arial"/>
              <a:cs typeface="Arial"/>
              <a:sym typeface="Arial"/>
            </a:endParaRPr>
          </a:p>
        </p:txBody>
      </p:sp>
      <p:pic>
        <p:nvPicPr>
          <p:cNvPr id="948" name="Google Shape;948;p108"/>
          <p:cNvPicPr preferRelativeResize="0"/>
          <p:nvPr/>
        </p:nvPicPr>
        <p:blipFill rotWithShape="1">
          <a:blip r:embed="rId5">
            <a:alphaModFix/>
          </a:blip>
          <a:srcRect b="0" l="0" r="0" t="0"/>
          <a:stretch/>
        </p:blipFill>
        <p:spPr>
          <a:xfrm>
            <a:off x="4929187" y="3429000"/>
            <a:ext cx="2933700" cy="1962150"/>
          </a:xfrm>
          <a:prstGeom prst="rect">
            <a:avLst/>
          </a:prstGeom>
          <a:noFill/>
          <a:ln>
            <a:noFill/>
          </a:ln>
        </p:spPr>
      </p:pic>
      <p:pic>
        <p:nvPicPr>
          <p:cNvPr id="949" name="Google Shape;949;p108"/>
          <p:cNvPicPr preferRelativeResize="0"/>
          <p:nvPr/>
        </p:nvPicPr>
        <p:blipFill rotWithShape="1">
          <a:blip r:embed="rId6">
            <a:alphaModFix/>
          </a:blip>
          <a:srcRect b="0" l="0" r="0" t="0"/>
          <a:stretch/>
        </p:blipFill>
        <p:spPr>
          <a:xfrm>
            <a:off x="388937" y="3695700"/>
            <a:ext cx="2905125" cy="1428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5" name="Google Shape;955;p109"/>
          <p:cNvSpPr txBox="1"/>
          <p:nvPr/>
        </p:nvSpPr>
        <p:spPr>
          <a:xfrm>
            <a:off x="214312" y="0"/>
            <a:ext cx="25717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 3 Form the RE </a:t>
            </a:r>
            <a:endParaRPr b="0" i="0" sz="1400" u="none" cap="none" strike="noStrike">
              <a:solidFill>
                <a:srgbClr val="000000"/>
              </a:solidFill>
              <a:latin typeface="Arial"/>
              <a:ea typeface="Arial"/>
              <a:cs typeface="Arial"/>
              <a:sym typeface="Arial"/>
            </a:endParaRPr>
          </a:p>
        </p:txBody>
      </p:sp>
      <p:pic>
        <p:nvPicPr>
          <p:cNvPr id="956" name="Google Shape;956;p109"/>
          <p:cNvPicPr preferRelativeResize="0"/>
          <p:nvPr/>
        </p:nvPicPr>
        <p:blipFill rotWithShape="1">
          <a:blip r:embed="rId3">
            <a:alphaModFix/>
          </a:blip>
          <a:srcRect b="0" l="0" r="0" t="0"/>
          <a:stretch/>
        </p:blipFill>
        <p:spPr>
          <a:xfrm>
            <a:off x="214312" y="714375"/>
            <a:ext cx="4071937" cy="1857375"/>
          </a:xfrm>
          <a:prstGeom prst="rect">
            <a:avLst/>
          </a:prstGeom>
          <a:noFill/>
          <a:ln>
            <a:noFill/>
          </a:ln>
        </p:spPr>
      </p:pic>
      <p:sp>
        <p:nvSpPr>
          <p:cNvPr id="957" name="Google Shape;957;p109"/>
          <p:cNvSpPr txBox="1"/>
          <p:nvPr/>
        </p:nvSpPr>
        <p:spPr>
          <a:xfrm>
            <a:off x="428625" y="2643187"/>
            <a:ext cx="58578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RE2=(0+1)*1(0+1</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58" name="Google Shape;958;p109"/>
          <p:cNvSpPr txBox="1"/>
          <p:nvPr/>
        </p:nvSpPr>
        <p:spPr>
          <a:xfrm>
            <a:off x="571500" y="3286125"/>
            <a:ext cx="621506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RE=RE1+RE2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((0+1)+1(0+1)(0+1))*1(0+1)(0+1))+((0+1)*1(0+1</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4" name="Google Shape;964;p110"/>
          <p:cNvSpPr txBox="1"/>
          <p:nvPr/>
        </p:nvSpPr>
        <p:spPr>
          <a:xfrm>
            <a:off x="214312" y="214312"/>
            <a:ext cx="82867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Find the RE from the following FSM.</a:t>
            </a:r>
            <a:endParaRPr b="0" i="0" sz="1400" u="none" cap="none" strike="noStrike">
              <a:solidFill>
                <a:srgbClr val="000000"/>
              </a:solidFill>
              <a:latin typeface="Arial"/>
              <a:ea typeface="Arial"/>
              <a:cs typeface="Arial"/>
              <a:sym typeface="Arial"/>
            </a:endParaRPr>
          </a:p>
        </p:txBody>
      </p:sp>
      <p:pic>
        <p:nvPicPr>
          <p:cNvPr id="965" name="Google Shape;965;p110"/>
          <p:cNvPicPr preferRelativeResize="0"/>
          <p:nvPr/>
        </p:nvPicPr>
        <p:blipFill rotWithShape="1">
          <a:blip r:embed="rId3">
            <a:alphaModFix/>
          </a:blip>
          <a:srcRect b="0" l="0" r="0" t="0"/>
          <a:stretch/>
        </p:blipFill>
        <p:spPr>
          <a:xfrm>
            <a:off x="1000125" y="571500"/>
            <a:ext cx="6500812" cy="1571625"/>
          </a:xfrm>
          <a:prstGeom prst="rect">
            <a:avLst/>
          </a:prstGeom>
          <a:noFill/>
          <a:ln>
            <a:noFill/>
          </a:ln>
        </p:spPr>
      </p:pic>
      <p:sp>
        <p:nvSpPr>
          <p:cNvPr id="966" name="Google Shape;966;p110"/>
          <p:cNvSpPr txBox="1"/>
          <p:nvPr/>
        </p:nvSpPr>
        <p:spPr>
          <a:xfrm>
            <a:off x="285750" y="2286000"/>
            <a:ext cx="45720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Eliminate q2.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67" name="Google Shape;967;p110"/>
          <p:cNvPicPr preferRelativeResize="0"/>
          <p:nvPr/>
        </p:nvPicPr>
        <p:blipFill rotWithShape="1">
          <a:blip r:embed="rId4">
            <a:alphaModFix/>
          </a:blip>
          <a:srcRect b="0" l="0" r="0" t="0"/>
          <a:stretch/>
        </p:blipFill>
        <p:spPr>
          <a:xfrm>
            <a:off x="642937" y="2571750"/>
            <a:ext cx="2071687" cy="533400"/>
          </a:xfrm>
          <a:prstGeom prst="rect">
            <a:avLst/>
          </a:prstGeom>
          <a:noFill/>
          <a:ln>
            <a:noFill/>
          </a:ln>
        </p:spPr>
      </p:pic>
      <p:sp>
        <p:nvSpPr>
          <p:cNvPr id="968" name="Google Shape;968;p110"/>
          <p:cNvSpPr txBox="1"/>
          <p:nvPr/>
        </p:nvSpPr>
        <p:spPr>
          <a:xfrm>
            <a:off x="214312" y="3857625"/>
            <a:ext cx="4143375" cy="2586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q1-q2-q3</a:t>
            </a: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a:t>
            </a:r>
            <a:r>
              <a:rPr b="0" baseline="-25000" i="0" lang="en-US" sz="1800" u="none" cap="none" strike="noStrike">
                <a:solidFill>
                  <a:schemeClr val="dk1"/>
                </a:solidFill>
                <a:latin typeface="Arial"/>
                <a:ea typeface="Arial"/>
                <a:cs typeface="Arial"/>
                <a:sym typeface="Arial"/>
              </a:rPr>
              <a:t>ij </a:t>
            </a:r>
            <a:r>
              <a:rPr b="0" i="0" lang="en-US" sz="1800" u="none" cap="none" strike="noStrike">
                <a:solidFill>
                  <a:schemeClr val="dk1"/>
                </a:solidFill>
                <a:latin typeface="Arial"/>
                <a:ea typeface="Arial"/>
                <a:cs typeface="Arial"/>
                <a:sym typeface="Arial"/>
              </a:rPr>
              <a:t>= Φ  Q</a:t>
            </a:r>
            <a:r>
              <a:rPr b="0" baseline="-25000" i="0" lang="en-US" sz="1800" u="none" cap="none" strike="noStrike">
                <a:solidFill>
                  <a:schemeClr val="dk1"/>
                </a:solidFill>
                <a:latin typeface="Arial"/>
                <a:ea typeface="Arial"/>
                <a:cs typeface="Arial"/>
                <a:sym typeface="Arial"/>
              </a:rPr>
              <a:t>i</a:t>
            </a:r>
            <a:r>
              <a:rPr b="0" i="0" lang="en-US" sz="1800" u="none" cap="none" strike="noStrike">
                <a:solidFill>
                  <a:schemeClr val="dk1"/>
                </a:solidFill>
                <a:latin typeface="Arial"/>
                <a:ea typeface="Arial"/>
                <a:cs typeface="Arial"/>
                <a:sym typeface="Arial"/>
              </a:rPr>
              <a:t> =0 S=Φ Pj=0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RE1= Φ +00=00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Q3-q2-q1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a:t>
            </a:r>
            <a:r>
              <a:rPr b="0" baseline="-25000" i="0" lang="en-US" sz="1800" u="none" cap="none" strike="noStrike">
                <a:solidFill>
                  <a:schemeClr val="dk1"/>
                </a:solidFill>
                <a:latin typeface="Arial"/>
                <a:ea typeface="Arial"/>
                <a:cs typeface="Arial"/>
                <a:sym typeface="Arial"/>
              </a:rPr>
              <a:t>ij </a:t>
            </a:r>
            <a:r>
              <a:rPr b="0" i="0" lang="en-US" sz="1800" u="none" cap="none" strike="noStrike">
                <a:solidFill>
                  <a:schemeClr val="dk1"/>
                </a:solidFill>
                <a:latin typeface="Arial"/>
                <a:ea typeface="Arial"/>
                <a:cs typeface="Arial"/>
                <a:sym typeface="Arial"/>
              </a:rPr>
              <a:t>= Φ  Q</a:t>
            </a:r>
            <a:r>
              <a:rPr b="0" baseline="-25000" i="0" lang="en-US" sz="1800" u="none" cap="none" strike="noStrike">
                <a:solidFill>
                  <a:schemeClr val="dk1"/>
                </a:solidFill>
                <a:latin typeface="Arial"/>
                <a:ea typeface="Arial"/>
                <a:cs typeface="Arial"/>
                <a:sym typeface="Arial"/>
              </a:rPr>
              <a:t>i</a:t>
            </a:r>
            <a:r>
              <a:rPr b="0" i="0" lang="en-US" sz="1800" u="none" cap="none" strike="noStrike">
                <a:solidFill>
                  <a:schemeClr val="dk1"/>
                </a:solidFill>
                <a:latin typeface="Arial"/>
                <a:ea typeface="Arial"/>
                <a:cs typeface="Arial"/>
                <a:sym typeface="Arial"/>
              </a:rPr>
              <a:t> =1 S=Φ Pj=1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RE1= Φ+ 11=11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69" name="Google Shape;969;p110"/>
          <p:cNvSpPr txBox="1"/>
          <p:nvPr/>
        </p:nvSpPr>
        <p:spPr>
          <a:xfrm>
            <a:off x="0" y="3143250"/>
            <a:ext cx="82867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Since two paths are there for q2: q1-q2-q3 and q3-q2-q1 frame two RE by eliminating q2.</a:t>
            </a:r>
            <a:endParaRPr b="0" i="0" sz="1400" u="none" cap="none" strike="noStrike">
              <a:solidFill>
                <a:srgbClr val="000000"/>
              </a:solidFill>
              <a:latin typeface="Arial"/>
              <a:ea typeface="Arial"/>
              <a:cs typeface="Arial"/>
              <a:sym typeface="Arial"/>
            </a:endParaRPr>
          </a:p>
        </p:txBody>
      </p:sp>
      <p:sp>
        <p:nvSpPr>
          <p:cNvPr id="970" name="Google Shape;970;p110"/>
          <p:cNvSpPr txBox="1"/>
          <p:nvPr/>
        </p:nvSpPr>
        <p:spPr>
          <a:xfrm>
            <a:off x="2928937" y="3786187"/>
            <a:ext cx="4143375" cy="2586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q1-q2-q1</a:t>
            </a: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a:t>
            </a:r>
            <a:r>
              <a:rPr b="0" baseline="-25000" i="0" lang="en-US" sz="1800" u="none" cap="none" strike="noStrike">
                <a:solidFill>
                  <a:schemeClr val="dk1"/>
                </a:solidFill>
                <a:latin typeface="Arial"/>
                <a:ea typeface="Arial"/>
                <a:cs typeface="Arial"/>
                <a:sym typeface="Arial"/>
              </a:rPr>
              <a:t>ij </a:t>
            </a:r>
            <a:r>
              <a:rPr b="0" i="0" lang="en-US" sz="1800" u="none" cap="none" strike="noStrike">
                <a:solidFill>
                  <a:schemeClr val="dk1"/>
                </a:solidFill>
                <a:latin typeface="Arial"/>
                <a:ea typeface="Arial"/>
                <a:cs typeface="Arial"/>
                <a:sym typeface="Arial"/>
              </a:rPr>
              <a:t>= 1  Q</a:t>
            </a:r>
            <a:r>
              <a:rPr b="0" baseline="-25000" i="0" lang="en-US" sz="1800" u="none" cap="none" strike="noStrike">
                <a:solidFill>
                  <a:schemeClr val="dk1"/>
                </a:solidFill>
                <a:latin typeface="Arial"/>
                <a:ea typeface="Arial"/>
                <a:cs typeface="Arial"/>
                <a:sym typeface="Arial"/>
              </a:rPr>
              <a:t>i</a:t>
            </a:r>
            <a:r>
              <a:rPr b="0" i="0" lang="en-US" sz="1800" u="none" cap="none" strike="noStrike">
                <a:solidFill>
                  <a:schemeClr val="dk1"/>
                </a:solidFill>
                <a:latin typeface="Arial"/>
                <a:ea typeface="Arial"/>
                <a:cs typeface="Arial"/>
                <a:sym typeface="Arial"/>
              </a:rPr>
              <a:t> =0 S=Φ Pj=1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RE1= 1 +01=0+01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Q3-q2-q3: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a:t>
            </a:r>
            <a:r>
              <a:rPr b="0" baseline="-25000" i="0" lang="en-US" sz="1800" u="none" cap="none" strike="noStrike">
                <a:solidFill>
                  <a:schemeClr val="dk1"/>
                </a:solidFill>
                <a:latin typeface="Arial"/>
                <a:ea typeface="Arial"/>
                <a:cs typeface="Arial"/>
                <a:sym typeface="Arial"/>
              </a:rPr>
              <a:t>ij </a:t>
            </a:r>
            <a:r>
              <a:rPr b="0" i="0" lang="en-US" sz="1800" u="none" cap="none" strike="noStrike">
                <a:solidFill>
                  <a:schemeClr val="dk1"/>
                </a:solidFill>
                <a:latin typeface="Arial"/>
                <a:ea typeface="Arial"/>
                <a:cs typeface="Arial"/>
                <a:sym typeface="Arial"/>
              </a:rPr>
              <a:t>= 1  Q</a:t>
            </a:r>
            <a:r>
              <a:rPr b="0" baseline="-25000" i="0" lang="en-US" sz="1800" u="none" cap="none" strike="noStrike">
                <a:solidFill>
                  <a:schemeClr val="dk1"/>
                </a:solidFill>
                <a:latin typeface="Arial"/>
                <a:ea typeface="Arial"/>
                <a:cs typeface="Arial"/>
                <a:sym typeface="Arial"/>
              </a:rPr>
              <a:t>i</a:t>
            </a:r>
            <a:r>
              <a:rPr b="0" i="0" lang="en-US" sz="1800" u="none" cap="none" strike="noStrike">
                <a:solidFill>
                  <a:schemeClr val="dk1"/>
                </a:solidFill>
                <a:latin typeface="Arial"/>
                <a:ea typeface="Arial"/>
                <a:cs typeface="Arial"/>
                <a:sym typeface="Arial"/>
              </a:rPr>
              <a:t> =1 S=Φ Pj=0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RE1= 1+ 10=1+10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71" name="Google Shape;971;p110"/>
          <p:cNvPicPr preferRelativeResize="0"/>
          <p:nvPr/>
        </p:nvPicPr>
        <p:blipFill rotWithShape="1">
          <a:blip r:embed="rId5">
            <a:alphaModFix/>
          </a:blip>
          <a:srcRect b="0" l="0" r="0" t="0"/>
          <a:stretch/>
        </p:blipFill>
        <p:spPr>
          <a:xfrm>
            <a:off x="5572125" y="4286250"/>
            <a:ext cx="3214687" cy="1962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77" name="Google Shape;977;p111"/>
          <p:cNvPicPr preferRelativeResize="0"/>
          <p:nvPr/>
        </p:nvPicPr>
        <p:blipFill rotWithShape="1">
          <a:blip r:embed="rId3">
            <a:alphaModFix/>
          </a:blip>
          <a:srcRect b="0" l="0" r="0" t="0"/>
          <a:stretch/>
        </p:blipFill>
        <p:spPr>
          <a:xfrm>
            <a:off x="1143000" y="2143125"/>
            <a:ext cx="2143125" cy="411162"/>
          </a:xfrm>
          <a:prstGeom prst="rect">
            <a:avLst/>
          </a:prstGeom>
          <a:noFill/>
          <a:ln>
            <a:noFill/>
          </a:ln>
        </p:spPr>
      </p:pic>
      <p:pic>
        <p:nvPicPr>
          <p:cNvPr id="978" name="Google Shape;978;p111"/>
          <p:cNvPicPr preferRelativeResize="0"/>
          <p:nvPr/>
        </p:nvPicPr>
        <p:blipFill rotWithShape="1">
          <a:blip r:embed="rId4">
            <a:alphaModFix/>
          </a:blip>
          <a:srcRect b="0" l="0" r="0" t="0"/>
          <a:stretch/>
        </p:blipFill>
        <p:spPr>
          <a:xfrm>
            <a:off x="4429125" y="2571750"/>
            <a:ext cx="3714750" cy="1500187"/>
          </a:xfrm>
          <a:prstGeom prst="rect">
            <a:avLst/>
          </a:prstGeom>
          <a:noFill/>
          <a:ln>
            <a:noFill/>
          </a:ln>
        </p:spPr>
      </p:pic>
      <p:sp>
        <p:nvSpPr>
          <p:cNvPr id="979" name="Google Shape;979;p111"/>
          <p:cNvSpPr txBox="1"/>
          <p:nvPr/>
        </p:nvSpPr>
        <p:spPr>
          <a:xfrm>
            <a:off x="285750" y="2714625"/>
            <a:ext cx="3500437"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R=0+01   S=00   U=1+10  T=11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RE= ((0+01)+00(1+10)*11)*00(1+10</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980" name="Google Shape;980;p111"/>
          <p:cNvPicPr preferRelativeResize="0"/>
          <p:nvPr/>
        </p:nvPicPr>
        <p:blipFill rotWithShape="1">
          <a:blip r:embed="rId5">
            <a:alphaModFix/>
          </a:blip>
          <a:srcRect b="0" l="0" r="0" t="0"/>
          <a:stretch/>
        </p:blipFill>
        <p:spPr>
          <a:xfrm>
            <a:off x="2286000" y="-214312"/>
            <a:ext cx="3214687" cy="1962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4" name="Shape 984"/>
        <p:cNvGrpSpPr/>
        <p:nvPr/>
      </p:nvGrpSpPr>
      <p:grpSpPr>
        <a:xfrm>
          <a:off x="0" y="0"/>
          <a:ext cx="0" cy="0"/>
          <a:chOff x="0" y="0"/>
          <a:chExt cx="0" cy="0"/>
        </a:xfrm>
      </p:grpSpPr>
      <p:sp>
        <p:nvSpPr>
          <p:cNvPr id="985" name="Google Shape;985;p11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86" name="Google Shape;986;p112"/>
          <p:cNvPicPr preferRelativeResize="0"/>
          <p:nvPr/>
        </p:nvPicPr>
        <p:blipFill rotWithShape="1">
          <a:blip r:embed="rId3">
            <a:alphaModFix/>
          </a:blip>
          <a:srcRect b="0" l="0" r="0" t="0"/>
          <a:stretch/>
        </p:blipFill>
        <p:spPr>
          <a:xfrm>
            <a:off x="5857875" y="571500"/>
            <a:ext cx="3286125" cy="3214687"/>
          </a:xfrm>
          <a:prstGeom prst="rect">
            <a:avLst/>
          </a:prstGeom>
          <a:noFill/>
          <a:ln>
            <a:noFill/>
          </a:ln>
        </p:spPr>
      </p:pic>
      <p:sp>
        <p:nvSpPr>
          <p:cNvPr id="987" name="Google Shape;987;p112"/>
          <p:cNvSpPr txBox="1"/>
          <p:nvPr/>
        </p:nvSpPr>
        <p:spPr>
          <a:xfrm>
            <a:off x="0" y="785812"/>
            <a:ext cx="5643562" cy="17541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Pumping lemma </a:t>
            </a:r>
            <a:r>
              <a:rPr b="1" i="0" lang="en-US" sz="1800" u="none" cap="none" strike="noStrike">
                <a:solidFill>
                  <a:schemeClr val="dk1"/>
                </a:solidFill>
                <a:latin typeface="Arial"/>
                <a:ea typeface="Arial"/>
                <a:cs typeface="Arial"/>
                <a:sym typeface="Arial"/>
              </a:rPr>
              <a:t>follows Pigeon Hole Principle.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Arial"/>
                <a:ea typeface="Arial"/>
                <a:cs typeface="Arial"/>
                <a:sym typeface="Arial"/>
              </a:rPr>
              <a:t>Given a set A of pigeons and a set B of pigeonholes, if all the pigeons fly into a pigeonhole and there are more pigeons than holes, then one of the pigeonholes has to contain more than one pigeon. </a:t>
            </a:r>
            <a:endParaRPr b="0" i="0" sz="1400" u="none" cap="none" strike="noStrike">
              <a:solidFill>
                <a:srgbClr val="000000"/>
              </a:solidFill>
              <a:latin typeface="Arial"/>
              <a:ea typeface="Arial"/>
              <a:cs typeface="Arial"/>
              <a:sym typeface="Arial"/>
            </a:endParaRPr>
          </a:p>
        </p:txBody>
      </p:sp>
      <p:sp>
        <p:nvSpPr>
          <p:cNvPr id="988" name="Google Shape;988;p112"/>
          <p:cNvSpPr txBox="1"/>
          <p:nvPr/>
        </p:nvSpPr>
        <p:spPr>
          <a:xfrm>
            <a:off x="214312" y="0"/>
            <a:ext cx="8643937" cy="430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PUMPING LEMMA FOR REGULAR LANGUAGES</a:t>
            </a:r>
            <a:endParaRPr b="0" i="0" sz="1400" u="none" cap="none" strike="noStrike">
              <a:solidFill>
                <a:srgbClr val="000000"/>
              </a:solidFill>
              <a:latin typeface="Arial"/>
              <a:ea typeface="Arial"/>
              <a:cs typeface="Arial"/>
              <a:sym typeface="Arial"/>
            </a:endParaRPr>
          </a:p>
        </p:txBody>
      </p:sp>
      <p:pic>
        <p:nvPicPr>
          <p:cNvPr id="989" name="Google Shape;989;p112"/>
          <p:cNvPicPr preferRelativeResize="0"/>
          <p:nvPr/>
        </p:nvPicPr>
        <p:blipFill rotWithShape="1">
          <a:blip r:embed="rId4">
            <a:alphaModFix/>
          </a:blip>
          <a:srcRect b="0" l="0" r="0" t="0"/>
          <a:stretch/>
        </p:blipFill>
        <p:spPr>
          <a:xfrm>
            <a:off x="0" y="3929062"/>
            <a:ext cx="8143875" cy="1924050"/>
          </a:xfrm>
          <a:prstGeom prst="rect">
            <a:avLst/>
          </a:prstGeom>
          <a:noFill/>
          <a:ln>
            <a:noFill/>
          </a:ln>
        </p:spPr>
      </p:pic>
      <p:sp>
        <p:nvSpPr>
          <p:cNvPr id="990" name="Google Shape;990;p112"/>
          <p:cNvSpPr txBox="1"/>
          <p:nvPr/>
        </p:nvSpPr>
        <p:spPr>
          <a:xfrm>
            <a:off x="0" y="6000750"/>
            <a:ext cx="9144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Pumping Lemma is used to find whether a given language is regular or not</a:t>
            </a: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4" name="Shape 994"/>
        <p:cNvGrpSpPr/>
        <p:nvPr/>
      </p:nvGrpSpPr>
      <p:grpSpPr>
        <a:xfrm>
          <a:off x="0" y="0"/>
          <a:ext cx="0" cy="0"/>
          <a:chOff x="0" y="0"/>
          <a:chExt cx="0" cy="0"/>
        </a:xfrm>
      </p:grpSpPr>
      <p:sp>
        <p:nvSpPr>
          <p:cNvPr id="995" name="Google Shape;995;p11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96" name="Google Shape;996;p113"/>
          <p:cNvSpPr txBox="1"/>
          <p:nvPr/>
        </p:nvSpPr>
        <p:spPr>
          <a:xfrm>
            <a:off x="1668462" y="857250"/>
            <a:ext cx="6270625" cy="5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Applications  of the Pumping Lemma</a:t>
            </a:r>
            <a:endParaRPr b="0" i="0" sz="1400" u="none" cap="none" strike="noStrike">
              <a:solidFill>
                <a:srgbClr val="000000"/>
              </a:solidFill>
              <a:latin typeface="Arial"/>
              <a:ea typeface="Arial"/>
              <a:cs typeface="Arial"/>
              <a:sym typeface="Arial"/>
            </a:endParaRPr>
          </a:p>
        </p:txBody>
      </p:sp>
      <p:pic>
        <p:nvPicPr>
          <p:cNvPr id="997" name="Google Shape;997;p113"/>
          <p:cNvPicPr preferRelativeResize="0"/>
          <p:nvPr/>
        </p:nvPicPr>
        <p:blipFill rotWithShape="1">
          <a:blip r:embed="rId3">
            <a:alphaModFix/>
          </a:blip>
          <a:srcRect b="0" l="0" r="0" t="0"/>
          <a:stretch/>
        </p:blipFill>
        <p:spPr>
          <a:xfrm>
            <a:off x="1095375" y="1376362"/>
            <a:ext cx="6953250" cy="4105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1" name="Shape 1001"/>
        <p:cNvGrpSpPr/>
        <p:nvPr/>
      </p:nvGrpSpPr>
      <p:grpSpPr>
        <a:xfrm>
          <a:off x="0" y="0"/>
          <a:ext cx="0" cy="0"/>
          <a:chOff x="0" y="0"/>
          <a:chExt cx="0" cy="0"/>
        </a:xfrm>
      </p:grpSpPr>
      <p:sp>
        <p:nvSpPr>
          <p:cNvPr id="1002" name="Google Shape;1002;p11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03" name="Google Shape;1003;p114"/>
          <p:cNvPicPr preferRelativeResize="0"/>
          <p:nvPr/>
        </p:nvPicPr>
        <p:blipFill rotWithShape="1">
          <a:blip r:embed="rId3">
            <a:alphaModFix/>
          </a:blip>
          <a:srcRect b="0" l="0" r="0" t="0"/>
          <a:stretch/>
        </p:blipFill>
        <p:spPr>
          <a:xfrm>
            <a:off x="1309687" y="1079500"/>
            <a:ext cx="6524625" cy="4699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7" name="Shape 1007"/>
        <p:cNvGrpSpPr/>
        <p:nvPr/>
      </p:nvGrpSpPr>
      <p:grpSpPr>
        <a:xfrm>
          <a:off x="0" y="0"/>
          <a:ext cx="0" cy="0"/>
          <a:chOff x="0" y="0"/>
          <a:chExt cx="0" cy="0"/>
        </a:xfrm>
      </p:grpSpPr>
      <p:sp>
        <p:nvSpPr>
          <p:cNvPr id="1008" name="Google Shape;1008;p11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9" name="Google Shape;1009;p115"/>
          <p:cNvSpPr txBox="1"/>
          <p:nvPr/>
        </p:nvSpPr>
        <p:spPr>
          <a:xfrm>
            <a:off x="179387" y="115887"/>
            <a:ext cx="8964612"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Check whether the given language is regular.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L={a</a:t>
            </a:r>
            <a:r>
              <a:rPr b="0" baseline="30000" i="0" lang="en-US" sz="2700" u="none" cap="none" strike="noStrike">
                <a:solidFill>
                  <a:schemeClr val="dk1"/>
                </a:solidFill>
                <a:latin typeface="Arial"/>
                <a:ea typeface="Arial"/>
                <a:cs typeface="Arial"/>
                <a:sym typeface="Arial"/>
              </a:rPr>
              <a:t>n </a:t>
            </a:r>
            <a:r>
              <a:rPr b="0" i="0" lang="en-US" sz="2700" u="none" cap="none" strike="noStrike">
                <a:solidFill>
                  <a:schemeClr val="dk1"/>
                </a:solidFill>
                <a:latin typeface="Arial"/>
                <a:ea typeface="Arial"/>
                <a:cs typeface="Arial"/>
                <a:sym typeface="Arial"/>
              </a:rPr>
              <a:t>b</a:t>
            </a:r>
            <a:r>
              <a:rPr b="0" baseline="30000" i="0" lang="en-US" sz="2700" u="none" cap="none" strike="noStrike">
                <a:solidFill>
                  <a:schemeClr val="dk1"/>
                </a:solidFill>
                <a:latin typeface="Arial"/>
                <a:ea typeface="Arial"/>
                <a:cs typeface="Arial"/>
                <a:sym typeface="Arial"/>
              </a:rPr>
              <a:t>n</a:t>
            </a:r>
            <a:r>
              <a:rPr b="0" i="0" lang="en-US" sz="2700" u="none" cap="none" strike="noStrike">
                <a:solidFill>
                  <a:schemeClr val="dk1"/>
                </a:solidFill>
                <a:latin typeface="Arial"/>
                <a:ea typeface="Arial"/>
                <a:cs typeface="Arial"/>
                <a:sym typeface="Arial"/>
              </a:rPr>
              <a:t> ; n&gt;=0}.</a:t>
            </a:r>
            <a:endParaRPr b="0" i="0" sz="1400" u="none" cap="none" strike="noStrike">
              <a:solidFill>
                <a:srgbClr val="000000"/>
              </a:solidFill>
              <a:latin typeface="Arial"/>
              <a:ea typeface="Arial"/>
              <a:cs typeface="Arial"/>
              <a:sym typeface="Arial"/>
            </a:endParaRPr>
          </a:p>
        </p:txBody>
      </p:sp>
      <p:sp>
        <p:nvSpPr>
          <p:cNvPr id="1010" name="Google Shape;1010;p115"/>
          <p:cNvSpPr txBox="1"/>
          <p:nvPr/>
        </p:nvSpPr>
        <p:spPr>
          <a:xfrm>
            <a:off x="179387" y="1268412"/>
            <a:ext cx="8785225" cy="57864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Assume that L is regular.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Then there exists a DFA, with n number of states.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Let W= a</a:t>
            </a:r>
            <a:r>
              <a:rPr b="0" baseline="30000" i="0" lang="en-US" sz="2000" u="none" cap="none" strike="noStrike">
                <a:solidFill>
                  <a:schemeClr val="dk1"/>
                </a:solidFill>
                <a:latin typeface="Arial"/>
                <a:ea typeface="Arial"/>
                <a:cs typeface="Arial"/>
                <a:sym typeface="Arial"/>
              </a:rPr>
              <a:t>n </a:t>
            </a:r>
            <a:r>
              <a:rPr b="0" i="0" lang="en-US" sz="2000" u="none" cap="none" strike="noStrike">
                <a:solidFill>
                  <a:schemeClr val="dk1"/>
                </a:solidFill>
                <a:latin typeface="Arial"/>
                <a:ea typeface="Arial"/>
                <a:cs typeface="Arial"/>
                <a:sym typeface="Arial"/>
              </a:rPr>
              <a:t>b</a:t>
            </a:r>
            <a:r>
              <a:rPr b="0" baseline="30000" i="0" lang="en-US" sz="2000" u="none" cap="none" strike="noStrike">
                <a:solidFill>
                  <a:schemeClr val="dk1"/>
                </a:solidFill>
                <a:latin typeface="Arial"/>
                <a:ea typeface="Arial"/>
                <a:cs typeface="Arial"/>
                <a:sym typeface="Arial"/>
              </a:rPr>
              <a:t>n</a:t>
            </a:r>
            <a:r>
              <a:rPr b="0" i="0" lang="en-US" sz="2000" u="none" cap="none" strike="noStrike">
                <a:solidFill>
                  <a:schemeClr val="dk1"/>
                </a:solidFill>
                <a:latin typeface="Arial"/>
                <a:ea typeface="Arial"/>
                <a:cs typeface="Arial"/>
                <a:sym typeface="Arial"/>
              </a:rPr>
              <a:t> . According to pumping lemma,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  for each i &gt;=0, xy</a:t>
            </a:r>
            <a:r>
              <a:rPr b="0" baseline="30000" i="0" lang="en-US" sz="2000" u="none" cap="none" strike="noStrike">
                <a:solidFill>
                  <a:schemeClr val="dk1"/>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z Є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  |y| &gt; 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iii) |xy| &lt;= p (p is the length of the strings)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4. Assume n=3, then  w= aaabbb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 Split w into x , y and z</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 Let x=aaa, y=bb, z=b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iii) for each i &gt;=0, xy</a:t>
            </a:r>
            <a:r>
              <a:rPr b="0" baseline="30000" i="0" lang="en-US" sz="2000" u="none" cap="none" strike="noStrike">
                <a:solidFill>
                  <a:schemeClr val="dk1"/>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z Є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Let i=0,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xy</a:t>
            </a:r>
            <a:r>
              <a:rPr b="0" baseline="30000" i="0" lang="en-US" sz="2000" u="none" cap="none" strike="noStrike">
                <a:solidFill>
                  <a:schemeClr val="dk1"/>
                </a:solidFill>
                <a:latin typeface="Arial"/>
                <a:ea typeface="Arial"/>
                <a:cs typeface="Arial"/>
                <a:sym typeface="Arial"/>
              </a:rPr>
              <a:t>0</a:t>
            </a:r>
            <a:r>
              <a:rPr b="0" i="0" lang="en-US" sz="2000" u="none" cap="none" strike="noStrike">
                <a:solidFill>
                  <a:schemeClr val="dk1"/>
                </a:solidFill>
                <a:latin typeface="Arial"/>
                <a:ea typeface="Arial"/>
                <a:cs typeface="Arial"/>
                <a:sym typeface="Arial"/>
              </a:rPr>
              <a:t>z= aaab does not belong to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Hence the given language is not regular.</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4" name="Shape 1014"/>
        <p:cNvGrpSpPr/>
        <p:nvPr/>
      </p:nvGrpSpPr>
      <p:grpSpPr>
        <a:xfrm>
          <a:off x="0" y="0"/>
          <a:ext cx="0" cy="0"/>
          <a:chOff x="0" y="0"/>
          <a:chExt cx="0" cy="0"/>
        </a:xfrm>
      </p:grpSpPr>
      <p:sp>
        <p:nvSpPr>
          <p:cNvPr id="1015" name="Google Shape;1015;p11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6" name="Google Shape;1016;p116"/>
          <p:cNvSpPr txBox="1"/>
          <p:nvPr/>
        </p:nvSpPr>
        <p:spPr>
          <a:xfrm>
            <a:off x="179387" y="115887"/>
            <a:ext cx="8964612"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Check whether the given language is regular.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00"/>
              <a:buFont typeface="Arial"/>
              <a:buNone/>
            </a:pPr>
            <a:r>
              <a:rPr b="0" i="0" lang="en-US" sz="2700" u="none" cap="none" strike="noStrike">
                <a:solidFill>
                  <a:schemeClr val="dk1"/>
                </a:solidFill>
                <a:latin typeface="Arial"/>
                <a:ea typeface="Arial"/>
                <a:cs typeface="Arial"/>
                <a:sym typeface="Arial"/>
              </a:rPr>
              <a:t>L={a</a:t>
            </a:r>
            <a:r>
              <a:rPr b="0" baseline="30000" i="0" lang="en-US" sz="2700" u="none" cap="none" strike="noStrike">
                <a:solidFill>
                  <a:schemeClr val="dk1"/>
                </a:solidFill>
                <a:latin typeface="Arial"/>
                <a:ea typeface="Arial"/>
                <a:cs typeface="Arial"/>
                <a:sym typeface="Arial"/>
              </a:rPr>
              <a:t>2n</a:t>
            </a:r>
            <a:r>
              <a:rPr b="0" i="0" lang="en-US" sz="2700" u="none" cap="none" strike="noStrike">
                <a:solidFill>
                  <a:schemeClr val="dk1"/>
                </a:solidFill>
                <a:latin typeface="Arial"/>
                <a:ea typeface="Arial"/>
                <a:cs typeface="Arial"/>
                <a:sym typeface="Arial"/>
              </a:rPr>
              <a:t> ; n&gt;=0}.</a:t>
            </a:r>
            <a:endParaRPr b="0" i="0" sz="1400" u="none" cap="none" strike="noStrike">
              <a:solidFill>
                <a:srgbClr val="000000"/>
              </a:solidFill>
              <a:latin typeface="Arial"/>
              <a:ea typeface="Arial"/>
              <a:cs typeface="Arial"/>
              <a:sym typeface="Arial"/>
            </a:endParaRPr>
          </a:p>
        </p:txBody>
      </p:sp>
      <p:sp>
        <p:nvSpPr>
          <p:cNvPr id="1017" name="Google Shape;1017;p116"/>
          <p:cNvSpPr txBox="1"/>
          <p:nvPr/>
        </p:nvSpPr>
        <p:spPr>
          <a:xfrm>
            <a:off x="179387" y="1268412"/>
            <a:ext cx="8785225" cy="57864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Assume that L is regular.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Then there exists a DFA, with n number of states.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Let W= a</a:t>
            </a:r>
            <a:r>
              <a:rPr b="0" baseline="30000" i="0" lang="en-US" sz="2000" u="none" cap="none" strike="noStrike">
                <a:solidFill>
                  <a:schemeClr val="dk1"/>
                </a:solidFill>
                <a:latin typeface="Arial"/>
                <a:ea typeface="Arial"/>
                <a:cs typeface="Arial"/>
                <a:sym typeface="Arial"/>
              </a:rPr>
              <a:t>2n</a:t>
            </a:r>
            <a:r>
              <a:rPr b="0" i="0" lang="en-US" sz="2000" u="none" cap="none" strike="noStrike">
                <a:solidFill>
                  <a:schemeClr val="dk1"/>
                </a:solidFill>
                <a:latin typeface="Arial"/>
                <a:ea typeface="Arial"/>
                <a:cs typeface="Arial"/>
                <a:sym typeface="Arial"/>
              </a:rPr>
              <a:t>. According to pumping lemma,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  for each i &gt;=0, xy</a:t>
            </a:r>
            <a:r>
              <a:rPr b="0" baseline="30000" i="0" lang="en-US" sz="2000" u="none" cap="none" strike="noStrike">
                <a:solidFill>
                  <a:schemeClr val="dk1"/>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z Є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  |y| &gt; 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iii) |xy| &lt;= p (p is the length of the strings)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4. Assume n=3, then  w= aaaaaa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 Split w into x , y and z</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 Let x=aaa, y=a, z=aa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iii) for each i &gt;=0, xy</a:t>
            </a:r>
            <a:r>
              <a:rPr b="0" baseline="30000" i="0" lang="en-US" sz="2000" u="none" cap="none" strike="noStrike">
                <a:solidFill>
                  <a:schemeClr val="dk1"/>
                </a:solidFill>
                <a:latin typeface="Arial"/>
                <a:ea typeface="Arial"/>
                <a:cs typeface="Arial"/>
                <a:sym typeface="Arial"/>
              </a:rPr>
              <a:t>i</a:t>
            </a:r>
            <a:r>
              <a:rPr b="0" i="0" lang="en-US" sz="2000" u="none" cap="none" strike="noStrike">
                <a:solidFill>
                  <a:schemeClr val="dk1"/>
                </a:solidFill>
                <a:latin typeface="Arial"/>
                <a:ea typeface="Arial"/>
                <a:cs typeface="Arial"/>
                <a:sym typeface="Arial"/>
              </a:rPr>
              <a:t>z Є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Let i=0,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xy</a:t>
            </a:r>
            <a:r>
              <a:rPr b="0" baseline="30000" i="0" lang="en-US" sz="2000" u="none" cap="none" strike="noStrike">
                <a:solidFill>
                  <a:schemeClr val="dk1"/>
                </a:solidFill>
                <a:latin typeface="Arial"/>
                <a:ea typeface="Arial"/>
                <a:cs typeface="Arial"/>
                <a:sym typeface="Arial"/>
              </a:rPr>
              <a:t>0</a:t>
            </a:r>
            <a:r>
              <a:rPr b="0" i="0" lang="en-US" sz="2000" u="none" cap="none" strike="noStrike">
                <a:solidFill>
                  <a:schemeClr val="dk1"/>
                </a:solidFill>
                <a:latin typeface="Arial"/>
                <a:ea typeface="Arial"/>
                <a:cs typeface="Arial"/>
                <a:sym typeface="Arial"/>
              </a:rPr>
              <a:t>z= aaaaa, does not belong to 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Hence the given language is not regular.</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38200" y="0"/>
            <a:ext cx="7543800" cy="627062"/>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10103"/>
              </a:buClr>
              <a:buSzPts val="1900"/>
              <a:buFont typeface="Arial"/>
              <a:buNone/>
            </a:pPr>
            <a:r>
              <a:rPr b="1" i="0" lang="en-US" sz="1900" u="none">
                <a:solidFill>
                  <a:srgbClr val="010103"/>
                </a:solidFill>
                <a:latin typeface="Arial"/>
                <a:ea typeface="Arial"/>
                <a:cs typeface="Arial"/>
                <a:sym typeface="Arial"/>
              </a:rPr>
              <a:t>Introduction of Formal Proof - Basic Definitions</a:t>
            </a:r>
            <a:endParaRPr/>
          </a:p>
        </p:txBody>
      </p:sp>
      <p:sp>
        <p:nvSpPr>
          <p:cNvPr id="295" name="Google Shape;295;p36"/>
          <p:cNvSpPr txBox="1"/>
          <p:nvPr>
            <p:ph idx="1" type="body"/>
          </p:nvPr>
        </p:nvSpPr>
        <p:spPr>
          <a:xfrm>
            <a:off x="304800" y="762000"/>
            <a:ext cx="8610600" cy="4114800"/>
          </a:xfrm>
          <a:prstGeom prst="rect">
            <a:avLst/>
          </a:prstGeom>
          <a:noFill/>
          <a:ln>
            <a:noFill/>
          </a:ln>
        </p:spPr>
        <p:txBody>
          <a:bodyPr anchorCtr="0" anchor="t" bIns="45700" lIns="0" spcFirstLastPara="1" rIns="0" wrap="square" tIns="45700">
            <a:noAutofit/>
          </a:bodyPr>
          <a:lstStyle/>
          <a:p>
            <a:pPr indent="-457200" lvl="0" marL="457200" marR="0" rtl="0" algn="l">
              <a:lnSpc>
                <a:spcPct val="80000"/>
              </a:lnSpc>
              <a:spcBef>
                <a:spcPts val="0"/>
              </a:spcBef>
              <a:spcAft>
                <a:spcPts val="0"/>
              </a:spcAft>
              <a:buClr>
                <a:schemeClr val="accent1"/>
              </a:buClr>
              <a:buSzPts val="2000"/>
              <a:buFont typeface="Noto Sans Symbols"/>
              <a:buAutoNum type="arabicPeriod"/>
            </a:pPr>
            <a:r>
              <a:rPr b="1" i="0" lang="en-US" sz="2000" u="none">
                <a:solidFill>
                  <a:srgbClr val="404040"/>
                </a:solidFill>
                <a:latin typeface="Calibri"/>
                <a:ea typeface="Calibri"/>
                <a:cs typeface="Calibri"/>
                <a:sym typeface="Calibri"/>
              </a:rPr>
              <a:t>Alphabet</a:t>
            </a:r>
            <a:r>
              <a:rPr b="0" i="0" lang="en-US" sz="2000" u="none">
                <a:solidFill>
                  <a:srgbClr val="404040"/>
                </a:solidFill>
                <a:latin typeface="Calibri"/>
                <a:ea typeface="Calibri"/>
                <a:cs typeface="Calibri"/>
                <a:sym typeface="Calibri"/>
              </a:rPr>
              <a:t> - a finite set of symbols. </a:t>
            </a:r>
            <a:endParaRPr/>
          </a:p>
          <a:p>
            <a:pPr indent="-457200" lvl="1" marL="657225" marR="0" rtl="0" algn="l">
              <a:lnSpc>
                <a:spcPct val="80000"/>
              </a:lnSpc>
              <a:spcBef>
                <a:spcPts val="400"/>
              </a:spcBef>
              <a:spcAft>
                <a:spcPts val="0"/>
              </a:spcAft>
              <a:buClr>
                <a:schemeClr val="accent1"/>
              </a:buClr>
              <a:buSzPts val="2000"/>
              <a:buFont typeface="Calibri"/>
              <a:buNone/>
            </a:pPr>
            <a:r>
              <a:rPr b="0" i="0" lang="en-US" sz="2000" u="none" cap="none" strike="noStrike">
                <a:solidFill>
                  <a:srgbClr val="006600"/>
                </a:solidFill>
                <a:latin typeface="Calibri"/>
                <a:ea typeface="Calibri"/>
                <a:cs typeface="Calibri"/>
                <a:sym typeface="Calibri"/>
              </a:rPr>
              <a:t>		Examples: Binary alphabet {0,1}, </a:t>
            </a:r>
            <a:br>
              <a:rPr b="0" i="0" lang="en-US" sz="2000" u="none" cap="none" strike="noStrike">
                <a:solidFill>
                  <a:srgbClr val="006600"/>
                </a:solidFill>
                <a:latin typeface="Calibri"/>
                <a:ea typeface="Calibri"/>
                <a:cs typeface="Calibri"/>
                <a:sym typeface="Calibri"/>
              </a:rPr>
            </a:br>
            <a:r>
              <a:rPr b="0" i="0" lang="en-US" sz="2000" u="none" cap="none" strike="noStrike">
                <a:solidFill>
                  <a:srgbClr val="006600"/>
                </a:solidFill>
                <a:latin typeface="Calibri"/>
                <a:ea typeface="Calibri"/>
                <a:cs typeface="Calibri"/>
                <a:sym typeface="Calibri"/>
              </a:rPr>
              <a:t>     English alphabet {a,...,z,!,?,...}</a:t>
            </a:r>
            <a:endParaRPr/>
          </a:p>
          <a:p>
            <a:pPr indent="-457200" lvl="0" marL="457200" marR="0" rtl="0" algn="l">
              <a:lnSpc>
                <a:spcPct val="80000"/>
              </a:lnSpc>
              <a:spcBef>
                <a:spcPts val="16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2. </a:t>
            </a:r>
            <a:r>
              <a:rPr b="1" i="0" lang="en-US" sz="2000" u="none">
                <a:solidFill>
                  <a:srgbClr val="404040"/>
                </a:solidFill>
                <a:latin typeface="Calibri"/>
                <a:ea typeface="Calibri"/>
                <a:cs typeface="Calibri"/>
                <a:sym typeface="Calibri"/>
              </a:rPr>
              <a:t>String over an alphabet </a:t>
            </a:r>
            <a:r>
              <a:rPr b="0" i="0" lang="en-US" sz="2000" u="none">
                <a:solidFill>
                  <a:srgbClr val="404040"/>
                </a:solidFill>
                <a:latin typeface="Calibri"/>
                <a:ea typeface="Calibri"/>
                <a:cs typeface="Calibri"/>
                <a:sym typeface="Calibri"/>
              </a:rPr>
              <a:t>Σ - a finite sequence of symbols from Σ.</a:t>
            </a:r>
            <a:endParaRPr/>
          </a:p>
          <a:p>
            <a:pPr indent="-457200" lvl="1" marL="657225" marR="0" rtl="0" algn="l">
              <a:lnSpc>
                <a:spcPct val="80000"/>
              </a:lnSpc>
              <a:spcBef>
                <a:spcPts val="400"/>
              </a:spcBef>
              <a:spcAft>
                <a:spcPts val="0"/>
              </a:spcAft>
              <a:buClr>
                <a:schemeClr val="accent1"/>
              </a:buClr>
              <a:buSzPts val="2000"/>
              <a:buFont typeface="Calibri"/>
              <a:buChar char="◦"/>
            </a:pPr>
            <a:r>
              <a:rPr b="0" i="0" lang="en-US" sz="2000" u="none" cap="none" strike="noStrike">
                <a:solidFill>
                  <a:srgbClr val="FF0000"/>
                </a:solidFill>
                <a:latin typeface="Calibri"/>
                <a:ea typeface="Calibri"/>
                <a:cs typeface="Calibri"/>
                <a:sym typeface="Calibri"/>
              </a:rPr>
              <a:t>Notation: (a) Letters u, v, w, x, y, and z denote strings. </a:t>
            </a:r>
            <a:endParaRPr/>
          </a:p>
          <a:p>
            <a:pPr indent="-457200" lvl="1" marL="657225" marR="0" rtl="0" algn="l">
              <a:lnSpc>
                <a:spcPct val="80000"/>
              </a:lnSpc>
              <a:spcBef>
                <a:spcPts val="600"/>
              </a:spcBef>
              <a:spcAft>
                <a:spcPts val="0"/>
              </a:spcAft>
              <a:buClr>
                <a:schemeClr val="accent1"/>
              </a:buClr>
              <a:buSzPts val="2000"/>
              <a:buFont typeface="Calibri"/>
              <a:buNone/>
            </a:pPr>
            <a:r>
              <a:rPr b="0" i="0" lang="en-US" sz="2000" u="none" cap="none" strike="noStrike">
                <a:solidFill>
                  <a:srgbClr val="FF0000"/>
                </a:solidFill>
                <a:latin typeface="Calibri"/>
                <a:ea typeface="Calibri"/>
                <a:cs typeface="Calibri"/>
                <a:sym typeface="Calibri"/>
              </a:rPr>
              <a:t>	                  (b) Convention: concatenate the symbols. No 			          parentheses or commas used.</a:t>
            </a:r>
            <a:r>
              <a:rPr b="0" i="0" lang="en-US" sz="2000" u="none" cap="none" strike="noStrike">
                <a:solidFill>
                  <a:srgbClr val="404040"/>
                </a:solidFill>
                <a:latin typeface="Calibri"/>
                <a:ea typeface="Calibri"/>
                <a:cs typeface="Calibri"/>
                <a:sym typeface="Calibri"/>
              </a:rPr>
              <a:t> </a:t>
            </a:r>
            <a:endParaRPr b="0" i="0" sz="2000" u="none" cap="none" strike="noStrike">
              <a:solidFill>
                <a:srgbClr val="404040"/>
              </a:solidFill>
              <a:latin typeface="Calibri"/>
              <a:ea typeface="Calibri"/>
              <a:cs typeface="Calibri"/>
              <a:sym typeface="Calibri"/>
            </a:endParaRPr>
          </a:p>
          <a:p>
            <a:pPr indent="-457200" lvl="0" marL="457200" marR="0" rtl="0" algn="l">
              <a:lnSpc>
                <a:spcPct val="90000"/>
              </a:lnSpc>
              <a:spcBef>
                <a:spcPts val="16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3. </a:t>
            </a:r>
            <a:r>
              <a:rPr b="1" i="0" lang="en-US" sz="2000" u="none">
                <a:solidFill>
                  <a:srgbClr val="404040"/>
                </a:solidFill>
                <a:latin typeface="Calibri"/>
                <a:ea typeface="Calibri"/>
                <a:cs typeface="Calibri"/>
                <a:sym typeface="Calibri"/>
              </a:rPr>
              <a:t>Empty string</a:t>
            </a:r>
            <a:r>
              <a:rPr b="0" i="0" lang="en-US" sz="2000" u="none">
                <a:solidFill>
                  <a:srgbClr val="404040"/>
                </a:solidFill>
                <a:latin typeface="Calibri"/>
                <a:ea typeface="Calibri"/>
                <a:cs typeface="Calibri"/>
                <a:sym typeface="Calibri"/>
              </a:rPr>
              <a:t>: e or ε denotes the empty sequence of symbols.</a:t>
            </a:r>
            <a:endParaRPr/>
          </a:p>
          <a:p>
            <a:pPr indent="-457200" lvl="0" marL="457200" marR="0" rtl="0" algn="l">
              <a:lnSpc>
                <a:spcPct val="90000"/>
              </a:lnSpc>
              <a:spcBef>
                <a:spcPts val="140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4. </a:t>
            </a:r>
            <a:r>
              <a:rPr b="1" i="0" lang="en-US" sz="2000" u="none">
                <a:solidFill>
                  <a:srgbClr val="404040"/>
                </a:solidFill>
                <a:latin typeface="Calibri"/>
                <a:ea typeface="Calibri"/>
                <a:cs typeface="Calibri"/>
                <a:sym typeface="Calibri"/>
              </a:rPr>
              <a:t>Language over alphabet </a:t>
            </a:r>
            <a:r>
              <a:rPr b="0" i="0" lang="en-US" sz="2000" u="none">
                <a:solidFill>
                  <a:srgbClr val="404040"/>
                </a:solidFill>
                <a:latin typeface="Calibri"/>
                <a:ea typeface="Calibri"/>
                <a:cs typeface="Calibri"/>
                <a:sym typeface="Calibri"/>
              </a:rPr>
              <a:t>Σ - a set of strings over Σ. </a:t>
            </a:r>
            <a:endParaRPr/>
          </a:p>
          <a:p>
            <a:pPr indent="-457200" lvl="1" marL="657225" marR="0" rtl="0" algn="l">
              <a:lnSpc>
                <a:spcPct val="90000"/>
              </a:lnSpc>
              <a:spcBef>
                <a:spcPts val="400"/>
              </a:spcBef>
              <a:spcAft>
                <a:spcPts val="0"/>
              </a:spcAft>
              <a:buClr>
                <a:schemeClr val="accent1"/>
              </a:buClr>
              <a:buSzPts val="2000"/>
              <a:buFont typeface="Calibri"/>
              <a:buChar char="◦"/>
            </a:pPr>
            <a:r>
              <a:rPr b="0" i="0" lang="en-US" sz="2000" u="none" cap="none" strike="noStrike">
                <a:solidFill>
                  <a:srgbClr val="FF0000"/>
                </a:solidFill>
                <a:latin typeface="Calibri"/>
                <a:ea typeface="Calibri"/>
                <a:cs typeface="Calibri"/>
                <a:sym typeface="Calibri"/>
              </a:rPr>
              <a:t>Notation: L. </a:t>
            </a:r>
            <a:endParaRPr/>
          </a:p>
          <a:p>
            <a:pPr indent="-457200" lvl="1" marL="657225" marR="0" rtl="0" algn="l">
              <a:lnSpc>
                <a:spcPct val="90000"/>
              </a:lnSpc>
              <a:spcBef>
                <a:spcPts val="600"/>
              </a:spcBef>
              <a:spcAft>
                <a:spcPts val="0"/>
              </a:spcAft>
              <a:buClr>
                <a:schemeClr val="accent1"/>
              </a:buClr>
              <a:buSzPts val="2000"/>
              <a:buFont typeface="Calibri"/>
              <a:buChar char="◦"/>
            </a:pPr>
            <a:r>
              <a:rPr b="0" i="0" lang="en-US" sz="2000" u="none" cap="none" strike="noStrike">
                <a:solidFill>
                  <a:srgbClr val="006600"/>
                </a:solidFill>
                <a:latin typeface="Calibri"/>
                <a:ea typeface="Calibri"/>
                <a:cs typeface="Calibri"/>
                <a:sym typeface="Calibri"/>
              </a:rPr>
              <a:t>Examples: </a:t>
            </a:r>
            <a:endParaRPr/>
          </a:p>
          <a:p>
            <a:pPr indent="-182562" lvl="2" marL="566737" marR="0" rtl="0" algn="l">
              <a:lnSpc>
                <a:spcPct val="90000"/>
              </a:lnSpc>
              <a:spcBef>
                <a:spcPts val="600"/>
              </a:spcBef>
              <a:spcAft>
                <a:spcPts val="0"/>
              </a:spcAft>
              <a:buClr>
                <a:schemeClr val="accent1"/>
              </a:buClr>
              <a:buSzPts val="2000"/>
              <a:buFont typeface="Calibri"/>
              <a:buChar char="◦"/>
            </a:pPr>
            <a:r>
              <a:rPr b="0" i="0" lang="en-US" sz="2000" u="none" cap="none" strike="noStrike">
                <a:solidFill>
                  <a:srgbClr val="006600"/>
                </a:solidFill>
                <a:latin typeface="Calibri"/>
                <a:ea typeface="Calibri"/>
                <a:cs typeface="Calibri"/>
                <a:sym typeface="Calibri"/>
              </a:rPr>
              <a:t>{0, 00, 000, ...} is an "infinite" language over the binary alphabet. </a:t>
            </a:r>
            <a:endParaRPr/>
          </a:p>
          <a:p>
            <a:pPr indent="-182562" lvl="2" marL="566737" marR="0" rtl="0" algn="l">
              <a:lnSpc>
                <a:spcPct val="90000"/>
              </a:lnSpc>
              <a:spcBef>
                <a:spcPts val="600"/>
              </a:spcBef>
              <a:spcAft>
                <a:spcPts val="0"/>
              </a:spcAft>
              <a:buClr>
                <a:schemeClr val="accent1"/>
              </a:buClr>
              <a:buSzPts val="2000"/>
              <a:buFont typeface="Calibri"/>
              <a:buChar char="◦"/>
            </a:pPr>
            <a:r>
              <a:rPr b="0" i="0" lang="en-US" sz="2000" u="none" cap="none" strike="noStrike">
                <a:solidFill>
                  <a:srgbClr val="006600"/>
                </a:solidFill>
                <a:latin typeface="Calibri"/>
                <a:ea typeface="Calibri"/>
                <a:cs typeface="Calibri"/>
                <a:sym typeface="Calibri"/>
              </a:rPr>
              <a:t>{a, b, c} is a "finite" language over the English alphabet. </a:t>
            </a:r>
            <a:endParaRPr/>
          </a:p>
          <a:p>
            <a:pPr indent="-457200" lvl="0" marL="457200" marR="0" rtl="0" algn="l">
              <a:lnSpc>
                <a:spcPct val="90000"/>
              </a:lnSpc>
              <a:spcBef>
                <a:spcPts val="1600"/>
              </a:spcBef>
              <a:spcAft>
                <a:spcPts val="0"/>
              </a:spcAft>
              <a:buClr>
                <a:schemeClr val="accent1"/>
              </a:buClr>
              <a:buSzPts val="2000"/>
              <a:buFont typeface="Calibri"/>
              <a:buNone/>
            </a:pPr>
            <a:r>
              <a:t/>
            </a:r>
            <a:endParaRPr b="0" i="0" sz="2000" u="none">
              <a:solidFill>
                <a:srgbClr val="FF0000"/>
              </a:solidFill>
              <a:latin typeface="Calibri"/>
              <a:ea typeface="Calibri"/>
              <a:cs typeface="Calibri"/>
              <a:sym typeface="Calibri"/>
            </a:endParaRPr>
          </a:p>
          <a:p>
            <a:pPr indent="-457200" lvl="1" marL="657225" marR="0" rtl="0" algn="l">
              <a:lnSpc>
                <a:spcPct val="80000"/>
              </a:lnSpc>
              <a:spcBef>
                <a:spcPts val="400"/>
              </a:spcBef>
              <a:spcAft>
                <a:spcPts val="0"/>
              </a:spcAft>
              <a:buClr>
                <a:schemeClr val="accent1"/>
              </a:buClr>
              <a:buSzPts val="2000"/>
              <a:buFont typeface="Calibri"/>
              <a:buNone/>
            </a:pPr>
            <a:r>
              <a:t/>
            </a:r>
            <a:endParaRPr b="0" i="0" sz="2000" u="none" cap="none" strike="noStrike">
              <a:solidFill>
                <a:srgbClr val="404040"/>
              </a:solidFill>
              <a:latin typeface="Calibri"/>
              <a:ea typeface="Calibri"/>
              <a:cs typeface="Calibri"/>
              <a:sym typeface="Calibri"/>
            </a:endParaRPr>
          </a:p>
          <a:p>
            <a:pPr indent="0" lvl="0" marL="90488" marR="0" rtl="0" algn="l">
              <a:lnSpc>
                <a:spcPct val="90000"/>
              </a:lnSpc>
              <a:spcBef>
                <a:spcPts val="1600"/>
              </a:spcBef>
              <a:spcAft>
                <a:spcPts val="0"/>
              </a:spcAft>
              <a:buClr>
                <a:schemeClr val="accent1"/>
              </a:buClr>
              <a:buSzPts val="2000"/>
              <a:buFont typeface="Calibri"/>
              <a:buNone/>
            </a:pPr>
            <a:r>
              <a:t/>
            </a:r>
            <a:endParaRPr b="0" i="0" sz="2000" u="none" cap="none" strike="noStrike">
              <a:solidFill>
                <a:srgbClr val="404040"/>
              </a:solidFill>
              <a:latin typeface="Calibri"/>
              <a:ea typeface="Calibri"/>
              <a:cs typeface="Calibri"/>
              <a:sym typeface="Calibri"/>
            </a:endParaRPr>
          </a:p>
        </p:txBody>
      </p:sp>
      <p:sp>
        <p:nvSpPr>
          <p:cNvPr id="296" name="Google Shape;296;p36"/>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97" name="Google Shape;297;p36"/>
          <p:cNvPicPr preferRelativeResize="0"/>
          <p:nvPr/>
        </p:nvPicPr>
        <p:blipFill rotWithShape="1">
          <a:blip r:embed="rId3">
            <a:alphaModFix/>
          </a:blip>
          <a:srcRect b="0" l="0" r="0" t="0"/>
          <a:stretch/>
        </p:blipFill>
        <p:spPr>
          <a:xfrm>
            <a:off x="1981200" y="3254375"/>
            <a:ext cx="38100" cy="84137"/>
          </a:xfrm>
          <a:prstGeom prst="rect">
            <a:avLst/>
          </a:prstGeom>
          <a:noFill/>
          <a:ln>
            <a:noFill/>
          </a:ln>
        </p:spPr>
      </p:pic>
      <p:pic>
        <p:nvPicPr>
          <p:cNvPr id="298" name="Google Shape;298;p36"/>
          <p:cNvPicPr preferRelativeResize="0"/>
          <p:nvPr/>
        </p:nvPicPr>
        <p:blipFill rotWithShape="1">
          <a:blip r:embed="rId4">
            <a:alphaModFix/>
          </a:blip>
          <a:srcRect b="0" l="0" r="0" t="0"/>
          <a:stretch/>
        </p:blipFill>
        <p:spPr>
          <a:xfrm>
            <a:off x="1704975" y="4151312"/>
            <a:ext cx="233362" cy="46037"/>
          </a:xfrm>
          <a:prstGeom prst="rect">
            <a:avLst/>
          </a:prstGeom>
          <a:noFill/>
          <a:ln>
            <a:noFill/>
          </a:ln>
        </p:spPr>
      </p:pic>
      <p:pic>
        <p:nvPicPr>
          <p:cNvPr id="299" name="Google Shape;299;p36"/>
          <p:cNvPicPr preferRelativeResize="0"/>
          <p:nvPr/>
        </p:nvPicPr>
        <p:blipFill rotWithShape="1">
          <a:blip r:embed="rId5">
            <a:alphaModFix/>
          </a:blip>
          <a:srcRect b="0" l="0" r="0" t="0"/>
          <a:stretch/>
        </p:blipFill>
        <p:spPr>
          <a:xfrm>
            <a:off x="3651250" y="1438275"/>
            <a:ext cx="546100" cy="42862"/>
          </a:xfrm>
          <a:prstGeom prst="rect">
            <a:avLst/>
          </a:prstGeom>
          <a:noFill/>
          <a:ln>
            <a:noFill/>
          </a:ln>
        </p:spPr>
      </p:pic>
      <p:pic>
        <p:nvPicPr>
          <p:cNvPr id="300" name="Google Shape;300;p36"/>
          <p:cNvPicPr preferRelativeResize="0"/>
          <p:nvPr/>
        </p:nvPicPr>
        <p:blipFill rotWithShape="1">
          <a:blip r:embed="rId6">
            <a:alphaModFix/>
          </a:blip>
          <a:srcRect b="0" l="0" r="0" t="0"/>
          <a:stretch/>
        </p:blipFill>
        <p:spPr>
          <a:xfrm>
            <a:off x="7807325" y="1785937"/>
            <a:ext cx="22225" cy="8937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7"/>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23" name="Google Shape;1023;p117"/>
          <p:cNvPicPr preferRelativeResize="0"/>
          <p:nvPr/>
        </p:nvPicPr>
        <p:blipFill rotWithShape="1">
          <a:blip r:embed="rId3">
            <a:alphaModFix/>
          </a:blip>
          <a:srcRect b="0" l="0" r="0" t="0"/>
          <a:stretch/>
        </p:blipFill>
        <p:spPr>
          <a:xfrm>
            <a:off x="914400" y="1219200"/>
            <a:ext cx="7548562" cy="4324350"/>
          </a:xfrm>
          <a:prstGeom prst="rect">
            <a:avLst/>
          </a:prstGeom>
          <a:noFill/>
          <a:ln>
            <a:noFill/>
          </a:ln>
        </p:spPr>
      </p:pic>
      <p:sp>
        <p:nvSpPr>
          <p:cNvPr id="1024" name="Google Shape;1024;p117"/>
          <p:cNvSpPr txBox="1"/>
          <p:nvPr/>
        </p:nvSpPr>
        <p:spPr>
          <a:xfrm>
            <a:off x="395287" y="333375"/>
            <a:ext cx="874871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CLASSIFICATION OF FINITE AUTOMATON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8"/>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0" name="Google Shape;1030;p118"/>
          <p:cNvSpPr txBox="1"/>
          <p:nvPr/>
        </p:nvSpPr>
        <p:spPr>
          <a:xfrm>
            <a:off x="250825" y="260350"/>
            <a:ext cx="864235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FINITE AUTOMATON WITH OUTPUTS</a:t>
            </a:r>
            <a:endParaRPr b="0" i="0" sz="1400" u="none" cap="none" strike="noStrike">
              <a:solidFill>
                <a:srgbClr val="000000"/>
              </a:solidFill>
              <a:latin typeface="Arial"/>
              <a:ea typeface="Arial"/>
              <a:cs typeface="Arial"/>
              <a:sym typeface="Arial"/>
            </a:endParaRPr>
          </a:p>
        </p:txBody>
      </p:sp>
      <p:sp>
        <p:nvSpPr>
          <p:cNvPr id="1031" name="Google Shape;1031;p118"/>
          <p:cNvSpPr txBox="1"/>
          <p:nvPr/>
        </p:nvSpPr>
        <p:spPr>
          <a:xfrm>
            <a:off x="250825" y="836612"/>
            <a:ext cx="8569325" cy="3416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Finite automata is always associated with FSM.</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DFA, NFA, epsilon NFA : tells whether the input is accepted or not.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200"/>
              <a:buFont typeface="Calibri"/>
              <a:buAutoNum type="arabicPeriod"/>
            </a:pPr>
            <a:r>
              <a:rPr b="0" i="0" lang="en-US" sz="2200" u="none" cap="none" strike="noStrike">
                <a:solidFill>
                  <a:schemeClr val="dk1"/>
                </a:solidFill>
                <a:latin typeface="Arial"/>
                <a:ea typeface="Arial"/>
                <a:cs typeface="Arial"/>
                <a:sym typeface="Arial"/>
              </a:rPr>
              <a:t>The finite automata that generates some output:</a:t>
            </a:r>
            <a:endParaRPr b="0" i="0" sz="1400" u="none" cap="none" strike="noStrike">
              <a:solidFill>
                <a:srgbClr val="000000"/>
              </a:solidFill>
              <a:latin typeface="Arial"/>
              <a:ea typeface="Arial"/>
              <a:cs typeface="Arial"/>
              <a:sym typeface="Arial"/>
            </a:endParaRPr>
          </a:p>
          <a:p>
            <a:pPr indent="-285750" lvl="2" marL="1200150" marR="0" rtl="0" algn="l">
              <a:lnSpc>
                <a:spcPct val="15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      Mealy Machines</a:t>
            </a:r>
            <a:endParaRPr b="0" i="0" sz="1400" u="none" cap="none" strike="noStrike">
              <a:solidFill>
                <a:srgbClr val="000000"/>
              </a:solidFill>
              <a:latin typeface="Arial"/>
              <a:ea typeface="Arial"/>
              <a:cs typeface="Arial"/>
              <a:sym typeface="Arial"/>
            </a:endParaRPr>
          </a:p>
          <a:p>
            <a:pPr indent="-285750" lvl="2" marL="1200150" marR="0" rtl="0" algn="l">
              <a:lnSpc>
                <a:spcPct val="150000"/>
              </a:lnSpc>
              <a:spcBef>
                <a:spcPts val="0"/>
              </a:spcBef>
              <a:spcAft>
                <a:spcPts val="0"/>
              </a:spcAft>
              <a:buClr>
                <a:schemeClr val="dk1"/>
              </a:buClr>
              <a:buSzPts val="2200"/>
              <a:buFont typeface="Noto Sans Symbols"/>
              <a:buChar char="✔"/>
            </a:pPr>
            <a:r>
              <a:rPr b="0" i="0" lang="en-US" sz="2200" u="none" cap="none" strike="noStrike">
                <a:solidFill>
                  <a:schemeClr val="dk1"/>
                </a:solidFill>
                <a:latin typeface="Arial"/>
                <a:ea typeface="Arial"/>
                <a:cs typeface="Arial"/>
                <a:sym typeface="Arial"/>
              </a:rPr>
              <a:t>      Moore Machines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9"/>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7" name="Google Shape;1037;p119"/>
          <p:cNvSpPr txBox="1"/>
          <p:nvPr/>
        </p:nvSpPr>
        <p:spPr>
          <a:xfrm>
            <a:off x="107950" y="765175"/>
            <a:ext cx="9202737" cy="2400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In the theory of computation, a Mealy machine is a finite state transducer that generates an output based on its current state and input.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This means that the state diagram will include both an input and output signal for each transition edge. This maps transitions in the machine to outputs.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This has reduced number of states</a:t>
            </a:r>
            <a:endParaRPr b="0" i="0" sz="1400" u="none" cap="none" strike="noStrike">
              <a:solidFill>
                <a:srgbClr val="000000"/>
              </a:solidFill>
              <a:latin typeface="Arial"/>
              <a:ea typeface="Arial"/>
              <a:cs typeface="Arial"/>
              <a:sym typeface="Arial"/>
            </a:endParaRPr>
          </a:p>
        </p:txBody>
      </p:sp>
      <p:sp>
        <p:nvSpPr>
          <p:cNvPr id="1038" name="Google Shape;1038;p119"/>
          <p:cNvSpPr txBox="1"/>
          <p:nvPr/>
        </p:nvSpPr>
        <p:spPr>
          <a:xfrm>
            <a:off x="2555875" y="115887"/>
            <a:ext cx="3684587"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Mealy state machine</a:t>
            </a:r>
            <a:endParaRPr b="0" i="0" sz="1400" u="none" cap="none" strike="noStrike">
              <a:solidFill>
                <a:srgbClr val="000000"/>
              </a:solidFill>
              <a:latin typeface="Arial"/>
              <a:ea typeface="Arial"/>
              <a:cs typeface="Arial"/>
              <a:sym typeface="Arial"/>
            </a:endParaRPr>
          </a:p>
        </p:txBody>
      </p:sp>
      <p:pic>
        <p:nvPicPr>
          <p:cNvPr id="1039" name="Google Shape;1039;p119"/>
          <p:cNvPicPr preferRelativeResize="0"/>
          <p:nvPr/>
        </p:nvPicPr>
        <p:blipFill rotWithShape="1">
          <a:blip r:embed="rId3">
            <a:alphaModFix/>
          </a:blip>
          <a:srcRect b="0" l="0" r="0" t="0"/>
          <a:stretch/>
        </p:blipFill>
        <p:spPr>
          <a:xfrm>
            <a:off x="26987" y="3500437"/>
            <a:ext cx="5697537" cy="2363787"/>
          </a:xfrm>
          <a:prstGeom prst="rect">
            <a:avLst/>
          </a:prstGeom>
          <a:noFill/>
          <a:ln>
            <a:noFill/>
          </a:ln>
        </p:spPr>
      </p:pic>
      <p:pic>
        <p:nvPicPr>
          <p:cNvPr id="1040" name="Google Shape;1040;p119"/>
          <p:cNvPicPr preferRelativeResize="0"/>
          <p:nvPr/>
        </p:nvPicPr>
        <p:blipFill rotWithShape="1">
          <a:blip r:embed="rId4">
            <a:alphaModFix/>
          </a:blip>
          <a:srcRect b="0" l="0" r="0" t="0"/>
          <a:stretch/>
        </p:blipFill>
        <p:spPr>
          <a:xfrm>
            <a:off x="6286500" y="2995612"/>
            <a:ext cx="2276475" cy="2876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20"/>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46" name="Google Shape;1046;p120"/>
          <p:cNvPicPr preferRelativeResize="0"/>
          <p:nvPr/>
        </p:nvPicPr>
        <p:blipFill rotWithShape="1">
          <a:blip r:embed="rId3">
            <a:alphaModFix/>
          </a:blip>
          <a:srcRect b="0" l="0" r="0" t="0"/>
          <a:stretch/>
        </p:blipFill>
        <p:spPr>
          <a:xfrm>
            <a:off x="468312" y="1052512"/>
            <a:ext cx="8424862" cy="4968875"/>
          </a:xfrm>
          <a:prstGeom prst="rect">
            <a:avLst/>
          </a:prstGeom>
          <a:noFill/>
          <a:ln>
            <a:noFill/>
          </a:ln>
        </p:spPr>
      </p:pic>
      <p:sp>
        <p:nvSpPr>
          <p:cNvPr id="1047" name="Google Shape;1047;p120"/>
          <p:cNvSpPr txBox="1"/>
          <p:nvPr/>
        </p:nvSpPr>
        <p:spPr>
          <a:xfrm>
            <a:off x="2555875" y="115887"/>
            <a:ext cx="3684587"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Mealy state machine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1"/>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53" name="Google Shape;1053;p121"/>
          <p:cNvSpPr txBox="1"/>
          <p:nvPr/>
        </p:nvSpPr>
        <p:spPr>
          <a:xfrm>
            <a:off x="2516187" y="115887"/>
            <a:ext cx="3762375"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Moore state machine</a:t>
            </a:r>
            <a:endParaRPr b="0" i="0" sz="1400" u="none" cap="none" strike="noStrike">
              <a:solidFill>
                <a:srgbClr val="000000"/>
              </a:solidFill>
              <a:latin typeface="Arial"/>
              <a:ea typeface="Arial"/>
              <a:cs typeface="Arial"/>
              <a:sym typeface="Arial"/>
            </a:endParaRPr>
          </a:p>
        </p:txBody>
      </p:sp>
      <p:sp>
        <p:nvSpPr>
          <p:cNvPr id="1054" name="Google Shape;1054;p121"/>
          <p:cNvSpPr txBox="1"/>
          <p:nvPr/>
        </p:nvSpPr>
        <p:spPr>
          <a:xfrm>
            <a:off x="14287" y="592137"/>
            <a:ext cx="8964612" cy="28622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In the theory of computation, a Moore machine is a finite state transducer where the outputs are determined by the current state alone (and do not depend directly on the input).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The state diagram for a Moore machine will include an output signal for each state. The transitions are not directly dependent upon input.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The advantage of the Moore model is a simplification of the behavior</a:t>
            </a:r>
            <a:endParaRPr b="0" i="0" sz="1400" u="none" cap="none" strike="noStrike">
              <a:solidFill>
                <a:srgbClr val="000000"/>
              </a:solidFill>
              <a:latin typeface="Arial"/>
              <a:ea typeface="Arial"/>
              <a:cs typeface="Arial"/>
              <a:sym typeface="Arial"/>
            </a:endParaRPr>
          </a:p>
        </p:txBody>
      </p:sp>
      <p:pic>
        <p:nvPicPr>
          <p:cNvPr id="1055" name="Google Shape;1055;p121"/>
          <p:cNvPicPr preferRelativeResize="0"/>
          <p:nvPr/>
        </p:nvPicPr>
        <p:blipFill rotWithShape="1">
          <a:blip r:embed="rId3">
            <a:alphaModFix/>
          </a:blip>
          <a:srcRect b="0" l="0" r="0" t="0"/>
          <a:stretch/>
        </p:blipFill>
        <p:spPr>
          <a:xfrm>
            <a:off x="-3175" y="3644900"/>
            <a:ext cx="5943600" cy="2978150"/>
          </a:xfrm>
          <a:prstGeom prst="rect">
            <a:avLst/>
          </a:prstGeom>
          <a:noFill/>
          <a:ln>
            <a:noFill/>
          </a:ln>
        </p:spPr>
      </p:pic>
      <p:pic>
        <p:nvPicPr>
          <p:cNvPr id="1056" name="Google Shape;1056;p121"/>
          <p:cNvPicPr preferRelativeResize="0"/>
          <p:nvPr/>
        </p:nvPicPr>
        <p:blipFill rotWithShape="1">
          <a:blip r:embed="rId4">
            <a:alphaModFix/>
          </a:blip>
          <a:srcRect b="0" l="0" r="0" t="0"/>
          <a:stretch/>
        </p:blipFill>
        <p:spPr>
          <a:xfrm>
            <a:off x="6076950" y="3581400"/>
            <a:ext cx="2695575" cy="2809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22"/>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2" name="Google Shape;1062;p122"/>
          <p:cNvSpPr txBox="1"/>
          <p:nvPr/>
        </p:nvSpPr>
        <p:spPr>
          <a:xfrm>
            <a:off x="2516187" y="115887"/>
            <a:ext cx="3762375"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Moore state machine</a:t>
            </a:r>
            <a:endParaRPr b="0" i="0" sz="1400" u="none" cap="none" strike="noStrike">
              <a:solidFill>
                <a:srgbClr val="000000"/>
              </a:solidFill>
              <a:latin typeface="Arial"/>
              <a:ea typeface="Arial"/>
              <a:cs typeface="Arial"/>
              <a:sym typeface="Arial"/>
            </a:endParaRPr>
          </a:p>
        </p:txBody>
      </p:sp>
      <p:pic>
        <p:nvPicPr>
          <p:cNvPr id="1063" name="Google Shape;1063;p122"/>
          <p:cNvPicPr preferRelativeResize="0"/>
          <p:nvPr/>
        </p:nvPicPr>
        <p:blipFill rotWithShape="1">
          <a:blip r:embed="rId3">
            <a:alphaModFix/>
          </a:blip>
          <a:srcRect b="0" l="0" r="0" t="0"/>
          <a:stretch/>
        </p:blipFill>
        <p:spPr>
          <a:xfrm>
            <a:off x="611187" y="836612"/>
            <a:ext cx="7632700" cy="50403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3"/>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69" name="Google Shape;1069;p123"/>
          <p:cNvPicPr preferRelativeResize="0"/>
          <p:nvPr/>
        </p:nvPicPr>
        <p:blipFill rotWithShape="1">
          <a:blip r:embed="rId3">
            <a:alphaModFix/>
          </a:blip>
          <a:srcRect b="0" l="0" r="0" t="0"/>
          <a:stretch/>
        </p:blipFill>
        <p:spPr>
          <a:xfrm>
            <a:off x="250825" y="1125537"/>
            <a:ext cx="8642350" cy="4895850"/>
          </a:xfrm>
          <a:prstGeom prst="rect">
            <a:avLst/>
          </a:prstGeom>
          <a:noFill/>
          <a:ln>
            <a:noFill/>
          </a:ln>
        </p:spPr>
      </p:pic>
      <p:sp>
        <p:nvSpPr>
          <p:cNvPr id="1070" name="Google Shape;1070;p123"/>
          <p:cNvSpPr txBox="1"/>
          <p:nvPr/>
        </p:nvSpPr>
        <p:spPr>
          <a:xfrm>
            <a:off x="323850" y="188912"/>
            <a:ext cx="8820150" cy="430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MEALY MACHINE VS MOORE MACHINE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24"/>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76" name="Google Shape;1076;p124"/>
          <p:cNvSpPr txBox="1"/>
          <p:nvPr/>
        </p:nvSpPr>
        <p:spPr>
          <a:xfrm>
            <a:off x="214312" y="285750"/>
            <a:ext cx="85725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Design a Mealy machine that prints ‘A’ if the sequence ‘110’ is encountered </a:t>
            </a:r>
            <a:endParaRPr b="0" i="0" sz="1400" u="none" cap="none" strike="noStrike">
              <a:solidFill>
                <a:srgbClr val="000000"/>
              </a:solidFill>
              <a:latin typeface="Arial"/>
              <a:ea typeface="Arial"/>
              <a:cs typeface="Arial"/>
              <a:sym typeface="Arial"/>
            </a:endParaRPr>
          </a:p>
        </p:txBody>
      </p:sp>
      <p:sp>
        <p:nvSpPr>
          <p:cNvPr id="1077" name="Google Shape;1077;p124"/>
          <p:cNvSpPr txBox="1"/>
          <p:nvPr/>
        </p:nvSpPr>
        <p:spPr>
          <a:xfrm>
            <a:off x="0" y="1285875"/>
            <a:ext cx="85010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Solution: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 Construct a DFA that accepts strings containing ‘110’ as substring</a:t>
            </a: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5"/>
          <p:cNvSpPr txBox="1"/>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2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5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8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4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2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0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1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6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3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9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